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2"/>
  </p:normalViewPr>
  <p:slideViewPr>
    <p:cSldViewPr snapToGrid="0">
      <p:cViewPr varScale="1">
        <p:scale>
          <a:sx n="53" d="100"/>
          <a:sy n="53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8" name="Shape 4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Markdown is a plain text language with formatting syntax designed so that it can be converted to HTML and many other formats.</a:t>
            </a:r>
          </a:p>
          <a:p>
            <a:endParaRPr/>
          </a:p>
          <a:p>
            <a:r>
              <a:t>They are written using an extension of markdown syntax that enables R code to be embedded in them in a way which can later be executed.  </a:t>
            </a:r>
          </a:p>
          <a:p>
            <a:endParaRPr/>
          </a:p>
          <a:p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5" name="Shape 5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0" name="Shape 8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2" name="Shape 11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2" name="Shape 12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tagged/r" TargetMode="External"/><Relationship Id="rId13" Type="http://schemas.openxmlformats.org/officeDocument/2006/relationships/hyperlink" Target="https://www.codecademy.com/" TargetMode="External"/><Relationship Id="rId3" Type="http://schemas.openxmlformats.org/officeDocument/2006/relationships/hyperlink" Target="https://rstudio.com/resources/cheatsheets/" TargetMode="External"/><Relationship Id="rId7" Type="http://schemas.openxmlformats.org/officeDocument/2006/relationships/hyperlink" Target="https://blog.revolutionanalytics.com/" TargetMode="External"/><Relationship Id="rId12" Type="http://schemas.openxmlformats.org/officeDocument/2006/relationships/hyperlink" Target="https://www.datacamp.com/" TargetMode="External"/><Relationship Id="rId2" Type="http://schemas.openxmlformats.org/officeDocument/2006/relationships/hyperlink" Target="https://rseek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rending/r" TargetMode="External"/><Relationship Id="rId11" Type="http://schemas.openxmlformats.org/officeDocument/2006/relationships/hyperlink" Target="https://www.r-bloggers.com/best-books-to-learn-r-programming/" TargetMode="External"/><Relationship Id="rId5" Type="http://schemas.openxmlformats.org/officeDocument/2006/relationships/hyperlink" Target="https://www.statmethods.net/r-tutorial/index.html" TargetMode="External"/><Relationship Id="rId15" Type="http://schemas.openxmlformats.org/officeDocument/2006/relationships/hyperlink" Target="https://www.r-project.org/" TargetMode="External"/><Relationship Id="rId10" Type="http://schemas.openxmlformats.org/officeDocument/2006/relationships/hyperlink" Target="http://r-statistics.co/Top50-Ggplot2-Visualizations-MasterList-R-Code.html" TargetMode="External"/><Relationship Id="rId4" Type="http://schemas.openxmlformats.org/officeDocument/2006/relationships/hyperlink" Target="http://www.cookbook-r.com/" TargetMode="External"/><Relationship Id="rId9" Type="http://schemas.openxmlformats.org/officeDocument/2006/relationships/hyperlink" Target="https://www.r-graph-gallery.com/" TargetMode="External"/><Relationship Id="rId14" Type="http://schemas.openxmlformats.org/officeDocument/2006/relationships/hyperlink" Target="https://www.coursera.or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hyperlink" Target="https://datalab.science.ku.dk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11" Type="http://schemas.openxmlformats.org/officeDocument/2006/relationships/image" Target="../media/image9.jpeg"/><Relationship Id="rId5" Type="http://schemas.openxmlformats.org/officeDocument/2006/relationships/hyperlink" Target="https://heads.ku.dk/" TargetMode="External"/><Relationship Id="rId10" Type="http://schemas.openxmlformats.org/officeDocument/2006/relationships/image" Target="../media/image8.jpeg"/><Relationship Id="rId4" Type="http://schemas.openxmlformats.org/officeDocument/2006/relationships/image" Target="../media/image4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brianward1428.medium.com/introduction-to-tidyverse-7b3dbf2337d5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hyperlink" Target="https://github.com/Center-for-Health-Data-Science/FromExceltoR" TargetMode="External"/><Relationship Id="rId4" Type="http://schemas.openxmlformats.org/officeDocument/2006/relationships/hyperlink" Target="http://www.rstudio.com/downloa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net/glmnet.pdf" TargetMode="External"/><Relationship Id="rId13" Type="http://schemas.openxmlformats.org/officeDocument/2006/relationships/hyperlink" Target="https://rpkgs.datanovia.com/survminer/" TargetMode="External"/><Relationship Id="rId3" Type="http://schemas.openxmlformats.org/officeDocument/2006/relationships/hyperlink" Target="https://cran.microsoft.com/snapshot/2017-08-01/web/packages/sjPlot/vignettes/sjplmer.html" TargetMode="External"/><Relationship Id="rId7" Type="http://schemas.openxmlformats.org/officeDocument/2006/relationships/image" Target="../media/image58.jpeg"/><Relationship Id="rId12" Type="http://schemas.openxmlformats.org/officeDocument/2006/relationships/hyperlink" Target="https://cran.r-project.org/web/packages/survminer/survminer.pdf" TargetMode="External"/><Relationship Id="rId17" Type="http://schemas.openxmlformats.org/officeDocument/2006/relationships/hyperlink" Target="https://cran.r-project.org/web/packages/incidence/vignettes/customize_plot.html" TargetMode="External"/><Relationship Id="rId2" Type="http://schemas.openxmlformats.org/officeDocument/2006/relationships/hyperlink" Target="https://cran.r-project.org/web/packages/lme4/vignettes/lmer.pdf" TargetMode="External"/><Relationship Id="rId16" Type="http://schemas.openxmlformats.org/officeDocument/2006/relationships/hyperlink" Target="https://rviews.rstudio.com/2020/03/05/covid-19-epidemiology-with-r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11" Type="http://schemas.openxmlformats.org/officeDocument/2006/relationships/hyperlink" Target="https://rviews.rstudio.com/2017/09/25/survival-analysis-with-r/" TargetMode="External"/><Relationship Id="rId5" Type="http://schemas.openxmlformats.org/officeDocument/2006/relationships/image" Target="../media/image56.png"/><Relationship Id="rId15" Type="http://schemas.openxmlformats.org/officeDocument/2006/relationships/hyperlink" Target="https://cran.r-project.org/web/packages/Epi/index.html" TargetMode="External"/><Relationship Id="rId10" Type="http://schemas.openxmlformats.org/officeDocument/2006/relationships/hyperlink" Target="https://www.datacamp.com/community/tutorials/tutorial-ridge-lasso-elastic-net" TargetMode="External"/><Relationship Id="rId4" Type="http://schemas.openxmlformats.org/officeDocument/2006/relationships/hyperlink" Target="https://cran.r-project.org/web/packages/glmmTMB/index.html" TargetMode="External"/><Relationship Id="rId9" Type="http://schemas.openxmlformats.org/officeDocument/2006/relationships/hyperlink" Target="https://cran.r-project.org/web/packages/elasticnet/elasticnet.pdf" TargetMode="External"/><Relationship Id="rId14" Type="http://schemas.openxmlformats.org/officeDocument/2006/relationships/image" Target="../media/image59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lgatto.github.io/IntroMachineLearningWithR/an-introduction-to-machine-learning-with-r.html" TargetMode="External"/><Relationship Id="rId13" Type="http://schemas.openxmlformats.org/officeDocument/2006/relationships/image" Target="../media/image65.tif"/><Relationship Id="rId18" Type="http://schemas.openxmlformats.org/officeDocument/2006/relationships/image" Target="../media/image70.png"/><Relationship Id="rId3" Type="http://schemas.openxmlformats.org/officeDocument/2006/relationships/hyperlink" Target="https://amices.org/mice/" TargetMode="External"/><Relationship Id="rId7" Type="http://schemas.openxmlformats.org/officeDocument/2006/relationships/image" Target="../media/image60.png"/><Relationship Id="rId12" Type="http://schemas.openxmlformats.org/officeDocument/2006/relationships/image" Target="../media/image64.tif"/><Relationship Id="rId17" Type="http://schemas.openxmlformats.org/officeDocument/2006/relationships/image" Target="../media/image69.png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68.t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nsorflow.rstudio.com/" TargetMode="External"/><Relationship Id="rId11" Type="http://schemas.openxmlformats.org/officeDocument/2006/relationships/image" Target="../media/image63.tif"/><Relationship Id="rId5" Type="http://schemas.openxmlformats.org/officeDocument/2006/relationships/hyperlink" Target="https://keras.rstudio.com/" TargetMode="External"/><Relationship Id="rId15" Type="http://schemas.openxmlformats.org/officeDocument/2006/relationships/image" Target="../media/image67.tif"/><Relationship Id="rId10" Type="http://schemas.openxmlformats.org/officeDocument/2006/relationships/image" Target="../media/image62.tif"/><Relationship Id="rId4" Type="http://schemas.openxmlformats.org/officeDocument/2006/relationships/hyperlink" Target="https://plotly-r.com/d-charts.html" TargetMode="External"/><Relationship Id="rId9" Type="http://schemas.openxmlformats.org/officeDocument/2006/relationships/image" Target="../media/image61.tif"/><Relationship Id="rId14" Type="http://schemas.openxmlformats.org/officeDocument/2006/relationships/image" Target="../media/image66.ti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hyperlink" Target="http://www.bioconductor.org/packages/release/BiocViews.html" TargetMode="External"/><Relationship Id="rId3" Type="http://schemas.openxmlformats.org/officeDocument/2006/relationships/hyperlink" Target="http://www.bioconductor.org/packages/release/BiocViews.html#___RNASeq" TargetMode="External"/><Relationship Id="rId7" Type="http://schemas.openxmlformats.org/officeDocument/2006/relationships/image" Target="../media/image74.png"/><Relationship Id="rId12" Type="http://schemas.openxmlformats.org/officeDocument/2006/relationships/image" Target="../media/image79.jpeg"/><Relationship Id="rId2" Type="http://schemas.openxmlformats.org/officeDocument/2006/relationships/hyperlink" Target="https://www.uni-regensburg.de/medizin/epidemiologie-praeventivmedizin/genetische-epidemiologie/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60.png"/><Relationship Id="rId3" Type="http://schemas.openxmlformats.org/officeDocument/2006/relationships/image" Target="../media/image70.png"/><Relationship Id="rId7" Type="http://schemas.openxmlformats.org/officeDocument/2006/relationships/image" Target="../media/image83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69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81.png"/><Relationship Id="rId15" Type="http://schemas.openxmlformats.org/officeDocument/2006/relationships/image" Target="../media/image86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80.jpeg"/><Relationship Id="rId9" Type="http://schemas.openxmlformats.org/officeDocument/2006/relationships/image" Target="../media/image84.png"/><Relationship Id="rId1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1139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1488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13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10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11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12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16310613" y="5233644"/>
            <a:ext cx="741291" cy="808642"/>
            <a:chOff x="0" y="0"/>
            <a:chExt cx="741289" cy="808640"/>
          </a:xfrm>
        </p:grpSpPr>
        <p:sp>
          <p:nvSpPr>
            <p:cNvPr id="414" name="Circle"/>
            <p:cNvSpPr/>
            <p:nvPr/>
          </p:nvSpPr>
          <p:spPr>
            <a:xfrm>
              <a:off x="0" y="77817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5" name="Oval"/>
            <p:cNvSpPr/>
            <p:nvPr/>
          </p:nvSpPr>
          <p:spPr>
            <a:xfrm>
              <a:off x="163823" y="94994"/>
              <a:ext cx="413644" cy="243587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"/>
            <p:cNvSpPr txBox="1"/>
            <p:nvPr/>
          </p:nvSpPr>
          <p:spPr>
            <a:xfrm>
              <a:off x="147249" y="0"/>
              <a:ext cx="320590" cy="727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8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26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9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0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1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22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3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24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25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7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8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32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9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0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1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33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34" name="rmarkdown.png" descr="rmarkdown.png"/>
          <p:cNvPicPr>
            <a:picLocks noChangeAspect="1"/>
          </p:cNvPicPr>
          <p:nvPr/>
        </p:nvPicPr>
        <p:blipFill>
          <a:blip r:embed="rId5"/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8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45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6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7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42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46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40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41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43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44" name="7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1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2" name="1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56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53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54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55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9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7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8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2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60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1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63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4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5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6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9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7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8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70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5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73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8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76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7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81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9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80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82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3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4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5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6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7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19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0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1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2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3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4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5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6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7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8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9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30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0" name="R"/>
          <p:cNvSpPr txBox="1"/>
          <p:nvPr/>
        </p:nvSpPr>
        <p:spPr>
          <a:xfrm>
            <a:off x="2082569" y="8626686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501" name="R…"/>
          <p:cNvSpPr txBox="1"/>
          <p:nvPr/>
        </p:nvSpPr>
        <p:spPr>
          <a:xfrm>
            <a:off x="5528005" y="5883816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Studio</a:t>
            </a:r>
          </a:p>
        </p:txBody>
      </p:sp>
      <p:sp>
        <p:nvSpPr>
          <p:cNvPr id="502" name=".R"/>
          <p:cNvSpPr txBox="1"/>
          <p:nvPr/>
        </p:nvSpPr>
        <p:spPr>
          <a:xfrm>
            <a:off x="9266515" y="6286131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503" name=".Rmd"/>
          <p:cNvSpPr txBox="1"/>
          <p:nvPr/>
        </p:nvSpPr>
        <p:spPr>
          <a:xfrm>
            <a:off x="11118463" y="6443459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.Rmd</a:t>
            </a:r>
          </a:p>
        </p:txBody>
      </p:sp>
      <p:sp>
        <p:nvSpPr>
          <p:cNvPr id="504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505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Function</a:t>
            </a:r>
          </a:p>
        </p:txBody>
      </p:sp>
      <p:sp>
        <p:nvSpPr>
          <p:cNvPr id="506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Arguments</a:t>
            </a:r>
          </a:p>
        </p:txBody>
      </p:sp>
      <p:sp>
        <p:nvSpPr>
          <p:cNvPr id="507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1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9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2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1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3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3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14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15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16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7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8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7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8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9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41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2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3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5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6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7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8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9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50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51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55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552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553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4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9" name="Group"/>
          <p:cNvGrpSpPr/>
          <p:nvPr/>
        </p:nvGrpSpPr>
        <p:grpSpPr>
          <a:xfrm>
            <a:off x="13092399" y="10150782"/>
            <a:ext cx="10444709" cy="1905001"/>
            <a:chOff x="0" y="0"/>
            <a:chExt cx="10444708" cy="1905000"/>
          </a:xfrm>
        </p:grpSpPr>
        <p:sp>
          <p:nvSpPr>
            <p:cNvPr id="556" name="RUN CODE…"/>
            <p:cNvSpPr/>
            <p:nvPr/>
          </p:nvSpPr>
          <p:spPr>
            <a:xfrm>
              <a:off x="3001116" y="1323043"/>
              <a:ext cx="74435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7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8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60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61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62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8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64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65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566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7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569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75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70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74" name="Group"/>
            <p:cNvGrpSpPr/>
            <p:nvPr/>
          </p:nvGrpSpPr>
          <p:grpSpPr>
            <a:xfrm>
              <a:off x="484789" y="125328"/>
              <a:ext cx="1590591" cy="1438130"/>
              <a:chOff x="0" y="0"/>
              <a:chExt cx="1590589" cy="1438129"/>
            </a:xfrm>
          </p:grpSpPr>
          <p:sp>
            <p:nvSpPr>
              <p:cNvPr id="571" name="Oval"/>
              <p:cNvSpPr/>
              <p:nvPr/>
            </p:nvSpPr>
            <p:spPr>
              <a:xfrm>
                <a:off x="0" y="154727"/>
                <a:ext cx="1491743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2" name="Oval"/>
              <p:cNvSpPr/>
              <p:nvPr/>
            </p:nvSpPr>
            <p:spPr>
              <a:xfrm>
                <a:off x="468907" y="301524"/>
                <a:ext cx="993837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3" name="R"/>
              <p:cNvSpPr txBox="1"/>
              <p:nvPr/>
            </p:nvSpPr>
            <p:spPr>
              <a:xfrm>
                <a:off x="606420" y="0"/>
                <a:ext cx="984170" cy="14381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576" name="8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87" name="Group"/>
          <p:cNvGrpSpPr/>
          <p:nvPr/>
        </p:nvGrpSpPr>
        <p:grpSpPr>
          <a:xfrm>
            <a:off x="31679" y="9050963"/>
            <a:ext cx="10084290" cy="2472691"/>
            <a:chOff x="0" y="0"/>
            <a:chExt cx="10084289" cy="2472690"/>
          </a:xfrm>
        </p:grpSpPr>
        <p:grpSp>
          <p:nvGrpSpPr>
            <p:cNvPr id="584" name="Group"/>
            <p:cNvGrpSpPr/>
            <p:nvPr/>
          </p:nvGrpSpPr>
          <p:grpSpPr>
            <a:xfrm>
              <a:off x="0" y="0"/>
              <a:ext cx="10084290" cy="2472691"/>
              <a:chOff x="0" y="0"/>
              <a:chExt cx="10084289" cy="2472690"/>
            </a:xfrm>
          </p:grpSpPr>
          <p:sp>
            <p:nvSpPr>
              <p:cNvPr id="577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78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583" name="Group"/>
              <p:cNvGrpSpPr/>
              <p:nvPr/>
            </p:nvGrpSpPr>
            <p:grpSpPr>
              <a:xfrm>
                <a:off x="0" y="0"/>
                <a:ext cx="7443593" cy="877559"/>
                <a:chOff x="0" y="0"/>
                <a:chExt cx="7443592" cy="877558"/>
              </a:xfrm>
            </p:grpSpPr>
            <p:sp>
              <p:nvSpPr>
                <p:cNvPr id="579" name="TIPS…"/>
                <p:cNvSpPr/>
                <p:nvPr/>
              </p:nvSpPr>
              <p:spPr>
                <a:xfrm>
                  <a:off x="0" y="0"/>
                  <a:ext cx="7443593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sz="30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R-cheat sheets (</a:t>
                  </a:r>
                  <a:r>
                    <a:rPr u="sng">
                      <a:hlinkClick r:id="rId2"/>
                    </a:rPr>
                    <a:t>https://rstudio.com/resources/cheatsheets/</a:t>
                  </a:r>
                  <a:r>
                    <a:t>)</a:t>
                  </a:r>
                </a:p>
              </p:txBody>
            </p:sp>
            <p:grpSp>
              <p:nvGrpSpPr>
                <p:cNvPr id="582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580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81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pic>
          <p:nvPicPr>
            <p:cNvPr id="585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3"/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6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4"/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" grpId="2" animBg="1" advAuto="0"/>
      <p:bldP spid="559" grpId="3" animBg="1" advAuto="0"/>
      <p:bldP spid="563" grpId="1" animBg="1" advAuto="0"/>
      <p:bldP spid="568" grpId="4" animBg="1" advAuto="0"/>
      <p:bldP spid="587" grpId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9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90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91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602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93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4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5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6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7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8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9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0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601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605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603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4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8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606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7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11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9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0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14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12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3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15" name="10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" grpId="1" animBg="1" advAuto="0"/>
      <p:bldP spid="608" grpId="2" animBg="1" advAuto="0"/>
      <p:bldP spid="614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617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618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619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21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3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5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https://rseek.org/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/>
              </a:rPr>
              <a:t>https://rstudio.com/resources/cheatsheets/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/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4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5"/>
            </a:endParaRPr>
          </a:p>
        </p:txBody>
      </p:sp>
      <p:sp>
        <p:nvSpPr>
          <p:cNvPr id="626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7" name="https://github.com/trending/r…"/>
          <p:cNvSpPr txBox="1"/>
          <p:nvPr/>
        </p:nvSpPr>
        <p:spPr>
          <a:xfrm>
            <a:off x="18198607" y="7225968"/>
            <a:ext cx="4569279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6"/>
              </a:rPr>
              <a:t>https://github.com/trending/r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7"/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7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8"/>
              </a:rPr>
              <a:t>https://stackoverflow.com/questions/tagged/r</a:t>
            </a:r>
            <a:r>
              <a:t> </a:t>
            </a:r>
          </a:p>
        </p:txBody>
      </p:sp>
      <p:sp>
        <p:nvSpPr>
          <p:cNvPr id="628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9"/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9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0"/>
              </a:rPr>
              <a:t>http://r-statistics.co/Top50-Ggplot2-Visualizations-MasterList-R-Code.html</a:t>
            </a:r>
            <a:r>
              <a:t>  </a:t>
            </a:r>
          </a:p>
        </p:txBody>
      </p:sp>
      <p:sp>
        <p:nvSpPr>
          <p:cNvPr id="629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1"/>
              </a:rPr>
              <a:t>https://www.r-bloggers.com/best-books-to-learn-r-programming/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2"/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2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3"/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3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4"/>
              </a:rPr>
              <a:t>https://www.coursera.org/</a:t>
            </a:r>
            <a: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630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1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2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3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34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35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36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7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8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9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0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51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41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2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3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4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645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648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46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7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649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0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52" name="https://www.r-project.org/"/>
          <p:cNvSpPr txBox="1"/>
          <p:nvPr/>
        </p:nvSpPr>
        <p:spPr>
          <a:xfrm>
            <a:off x="1501464" y="3314700"/>
            <a:ext cx="376617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/>
              </a:defRPr>
            </a:lvl1pPr>
          </a:lstStyle>
          <a:p>
            <a:pPr>
              <a:defRPr u="none"/>
            </a:pPr>
            <a:r>
              <a:rPr u="sng">
                <a:hlinkClick r:id="rId15"/>
              </a:rPr>
              <a:t>https://www.r-project.org/</a:t>
            </a:r>
          </a:p>
        </p:txBody>
      </p:sp>
      <p:sp>
        <p:nvSpPr>
          <p:cNvPr id="653" name="9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7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9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0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1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2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3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4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71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7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72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0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1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8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6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7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8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9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0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1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704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705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706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7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8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8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7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8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9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0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1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2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3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4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5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6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7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9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0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1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2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3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4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35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36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7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8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9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0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1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2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3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44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45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46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7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8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9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50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51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7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52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0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1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83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8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6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7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9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84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2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3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4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5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6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7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8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801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802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803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7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804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805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806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23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8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6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7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8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9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0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1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2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24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VARIABLES</a:t>
            </a:r>
          </a:p>
        </p:txBody>
      </p:sp>
      <p:sp>
        <p:nvSpPr>
          <p:cNvPr id="825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OBSERVATIONS</a:t>
            </a:r>
          </a:p>
        </p:txBody>
      </p:sp>
      <p:sp>
        <p:nvSpPr>
          <p:cNvPr id="826" name="1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27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8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7" grpId="1" animBg="1" advAuto="0"/>
      <p:bldP spid="828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roup"/>
          <p:cNvGrpSpPr/>
          <p:nvPr/>
        </p:nvGrpSpPr>
        <p:grpSpPr>
          <a:xfrm>
            <a:off x="1400826" y="1527354"/>
            <a:ext cx="10448748" cy="3828692"/>
            <a:chOff x="0" y="0"/>
            <a:chExt cx="10448746" cy="3828690"/>
          </a:xfrm>
        </p:grpSpPr>
        <p:sp>
          <p:nvSpPr>
            <p:cNvPr id="832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 </a:t>
              </a:r>
            </a:p>
          </p:txBody>
        </p:sp>
        <p:sp>
          <p:nvSpPr>
            <p:cNvPr id="833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34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36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7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8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9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40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1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42" name="base-r.pdf" descr="base-r.pdf"/>
          <p:cNvPicPr>
            <a:picLocks noChangeAspect="1"/>
          </p:cNvPicPr>
          <p:nvPr/>
        </p:nvPicPr>
        <p:blipFill>
          <a:blip r:embed="rId3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8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43" name="base-r.pdf" descr="base-r.pdf"/>
            <p:cNvPicPr>
              <a:picLocks noChangeAspect="1"/>
            </p:cNvPicPr>
            <p:nvPr/>
          </p:nvPicPr>
          <p:blipFill>
            <a:blip r:embed="rId4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44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5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6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7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49" name="12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0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2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53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54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5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56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57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8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9" name="Spaces in names…"/>
          <p:cNvSpPr txBox="1"/>
          <p:nvPr/>
        </p:nvSpPr>
        <p:spPr>
          <a:xfrm>
            <a:off x="12516571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base-r.pdf" descr="base-r.pdf"/>
          <p:cNvPicPr>
            <a:picLocks noChangeAspect="1"/>
          </p:cNvPicPr>
          <p:nvPr/>
        </p:nvPicPr>
        <p:blipFill>
          <a:blip r:embed="rId2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65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62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63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3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64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66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7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8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9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70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71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73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4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75" name="13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879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2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84" name="Group"/>
          <p:cNvGrpSpPr/>
          <p:nvPr/>
        </p:nvGrpSpPr>
        <p:grpSpPr>
          <a:xfrm>
            <a:off x="7597475" y="1016314"/>
            <a:ext cx="9176350" cy="2407791"/>
            <a:chOff x="0" y="0"/>
            <a:chExt cx="9176349" cy="2407789"/>
          </a:xfrm>
        </p:grpSpPr>
        <p:sp>
          <p:nvSpPr>
            <p:cNvPr id="881" name="BASE R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 CHEAT SHEET </a:t>
              </a:r>
            </a:p>
          </p:txBody>
        </p:sp>
        <p:sp>
          <p:nvSpPr>
            <p:cNvPr id="882" name="https://www.rstudio.com/wp-content/uploads/2016/10/r-cheat-sheet-3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83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85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6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7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8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9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0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1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2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3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94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5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96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97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8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9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900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901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902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903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4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905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906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8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9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10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11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12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13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14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5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16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7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roup"/>
          <p:cNvGrpSpPr/>
          <p:nvPr/>
        </p:nvGrpSpPr>
        <p:grpSpPr>
          <a:xfrm>
            <a:off x="1419894" y="1524000"/>
            <a:ext cx="9486170" cy="3475977"/>
            <a:chOff x="0" y="0"/>
            <a:chExt cx="9486169" cy="3475976"/>
          </a:xfrm>
        </p:grpSpPr>
        <p:sp>
          <p:nvSpPr>
            <p:cNvPr id="919" name="GETTING HELP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20" name="FROM EXCEL TO R"/>
            <p:cNvSpPr txBox="1"/>
            <p:nvPr/>
          </p:nvSpPr>
          <p:spPr>
            <a:xfrm>
              <a:off x="21021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1" name="Line"/>
            <p:cNvSpPr/>
            <p:nvPr/>
          </p:nvSpPr>
          <p:spPr>
            <a:xfrm>
              <a:off x="861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27" name="Группа 174"/>
          <p:cNvGrpSpPr/>
          <p:nvPr/>
        </p:nvGrpSpPr>
        <p:grpSpPr>
          <a:xfrm>
            <a:off x="14651587" y="1546791"/>
            <a:ext cx="8936337" cy="9354150"/>
            <a:chOff x="0" y="0"/>
            <a:chExt cx="8936335" cy="9354149"/>
          </a:xfrm>
        </p:grpSpPr>
        <p:sp>
          <p:nvSpPr>
            <p:cNvPr id="923" name="Полилиния 183"/>
            <p:cNvSpPr/>
            <p:nvPr/>
          </p:nvSpPr>
          <p:spPr>
            <a:xfrm>
              <a:off x="0" y="220114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6" name="Группа 184"/>
            <p:cNvGrpSpPr/>
            <p:nvPr/>
          </p:nvGrpSpPr>
          <p:grpSpPr>
            <a:xfrm>
              <a:off x="0" y="-1"/>
              <a:ext cx="3185277" cy="3176607"/>
              <a:chOff x="0" y="0"/>
              <a:chExt cx="3185276" cy="3176605"/>
            </a:xfrm>
          </p:grpSpPr>
          <p:sp>
            <p:nvSpPr>
              <p:cNvPr id="924" name="Прямоугольник 8"/>
              <p:cNvSpPr/>
              <p:nvPr/>
            </p:nvSpPr>
            <p:spPr>
              <a:xfrm rot="16200000">
                <a:off x="114392" y="105721"/>
                <a:ext cx="2956492" cy="31852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5" name="Заголовок 2"/>
              <p:cNvSpPr/>
              <p:nvPr/>
            </p:nvSpPr>
            <p:spPr>
              <a:xfrm rot="18900000">
                <a:off x="764878" y="398298"/>
                <a:ext cx="1655520" cy="1277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32" name="Группа 174"/>
          <p:cNvGrpSpPr/>
          <p:nvPr/>
        </p:nvGrpSpPr>
        <p:grpSpPr>
          <a:xfrm>
            <a:off x="7573142" y="1760456"/>
            <a:ext cx="6900194" cy="9140485"/>
            <a:chOff x="0" y="0"/>
            <a:chExt cx="6900192" cy="9140484"/>
          </a:xfrm>
        </p:grpSpPr>
        <p:sp>
          <p:nvSpPr>
            <p:cNvPr id="928" name="Полилиния 183"/>
            <p:cNvSpPr/>
            <p:nvPr/>
          </p:nvSpPr>
          <p:spPr>
            <a:xfrm>
              <a:off x="81980" y="6450"/>
              <a:ext cx="6818213" cy="9134035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31" name="Группа 184"/>
            <p:cNvGrpSpPr/>
            <p:nvPr/>
          </p:nvGrpSpPr>
          <p:grpSpPr>
            <a:xfrm>
              <a:off x="0" y="0"/>
              <a:ext cx="2577666" cy="2647476"/>
              <a:chOff x="0" y="0"/>
              <a:chExt cx="2577665" cy="2647475"/>
            </a:xfrm>
          </p:grpSpPr>
          <p:sp>
            <p:nvSpPr>
              <p:cNvPr id="929" name="Прямоугольник 8"/>
              <p:cNvSpPr/>
              <p:nvPr/>
            </p:nvSpPr>
            <p:spPr>
              <a:xfrm rot="16200000">
                <a:off x="6779" y="76589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30" name="Заголовок 2"/>
              <p:cNvSpPr/>
              <p:nvPr/>
            </p:nvSpPr>
            <p:spPr>
              <a:xfrm rot="18900000">
                <a:off x="172571" y="487611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35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33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34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3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7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45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8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9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0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1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2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3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4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46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47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8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9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2"/>
              </a:rPr>
              <a:t>https://rstudio.com/resources/cheatsheets/</a:t>
            </a:r>
            <a:r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50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51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1" animBg="1" advAuto="0"/>
      <p:bldP spid="952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106873" y="4422350"/>
            <a:ext cx="13607024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11508" y="-38586"/>
            <a:ext cx="21647942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12980" y="6028903"/>
            <a:ext cx="12290494" cy="3055194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nsultation &amp; Collaboration:…"/>
          <p:cNvSpPr txBox="1"/>
          <p:nvPr/>
        </p:nvSpPr>
        <p:spPr>
          <a:xfrm>
            <a:off x="1451323" y="6167120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Consultation &amp; Collaboration:</a:t>
            </a:r>
          </a:p>
          <a:p>
            <a:pPr marL="914171" lvl="1" indent="0"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Data science and bioinformatics analyses, e.g. big data, -omics analysis, machine learning.</a:t>
            </a:r>
          </a:p>
          <a:p>
            <a:pPr>
              <a:lnSpc>
                <a:spcPct val="12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Teaching; Courses &amp; Workshops, Seminars, etc.</a:t>
            </a:r>
          </a:p>
        </p:txBody>
      </p:sp>
      <p:sp>
        <p:nvSpPr>
          <p:cNvPr id="98" name="Thilde Terkelsen"/>
          <p:cNvSpPr txBox="1"/>
          <p:nvPr/>
        </p:nvSpPr>
        <p:spPr>
          <a:xfrm>
            <a:off x="13308837" y="4605151"/>
            <a:ext cx="3265104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Thilde Terkelsen</a:t>
            </a:r>
          </a:p>
        </p:txBody>
      </p:sp>
      <p:pic>
        <p:nvPicPr>
          <p:cNvPr id="99" name="14196896.jpg" descr="14196896.jpg"/>
          <p:cNvPicPr>
            <a:picLocks noChangeAspect="1"/>
          </p:cNvPicPr>
          <p:nvPr/>
        </p:nvPicPr>
        <p:blipFill>
          <a:blip r:embed="rId4"/>
          <a:srcRect l="1507" t="615" r="656" b="1552"/>
          <a:stretch>
            <a:fillRect/>
          </a:stretch>
        </p:blipFill>
        <p:spPr>
          <a:xfrm>
            <a:off x="13671286" y="193167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0" name="Center for Health Data Science (HeaDS) - https://heads.ku.dk/…"/>
          <p:cNvSpPr txBox="1"/>
          <p:nvPr/>
        </p:nvSpPr>
        <p:spPr>
          <a:xfrm>
            <a:off x="1396106" y="3852779"/>
            <a:ext cx="1120415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Center for Health Data Science (HeaDS) </a:t>
            </a:r>
            <a:r>
              <a:rPr b="1"/>
              <a:t>- </a:t>
            </a:r>
            <a:r>
              <a:rPr b="1" u="sng">
                <a:hlinkClick r:id="rId5"/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b="1" u="sng">
              <a:hlinkClick r:id="rId5"/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SUND Center, which includes a KU data lab</a:t>
            </a:r>
          </a:p>
        </p:txBody>
      </p:sp>
      <p:sp>
        <p:nvSpPr>
          <p:cNvPr id="101" name="Tugce Karaderi"/>
          <p:cNvSpPr txBox="1"/>
          <p:nvPr/>
        </p:nvSpPr>
        <p:spPr>
          <a:xfrm>
            <a:off x="13447985" y="8764997"/>
            <a:ext cx="2986808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Tugce Karaderi</a:t>
            </a:r>
          </a:p>
        </p:txBody>
      </p:sp>
      <p:sp>
        <p:nvSpPr>
          <p:cNvPr id="102" name="Diana Andrejeva"/>
          <p:cNvSpPr txBox="1"/>
          <p:nvPr/>
        </p:nvSpPr>
        <p:spPr>
          <a:xfrm>
            <a:off x="17282520" y="4605151"/>
            <a:ext cx="3330613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Diana Andrejeva</a:t>
            </a:r>
          </a:p>
        </p:txBody>
      </p:sp>
      <p:grpSp>
        <p:nvGrpSpPr>
          <p:cNvPr id="110" name="Group"/>
          <p:cNvGrpSpPr/>
          <p:nvPr/>
        </p:nvGrpSpPr>
        <p:grpSpPr>
          <a:xfrm>
            <a:off x="1318576" y="9751126"/>
            <a:ext cx="18737374" cy="4393916"/>
            <a:chOff x="0" y="0"/>
            <a:chExt cx="18737372" cy="4393915"/>
          </a:xfrm>
        </p:grpSpPr>
        <p:grpSp>
          <p:nvGrpSpPr>
            <p:cNvPr id="108" name="Group"/>
            <p:cNvGrpSpPr/>
            <p:nvPr/>
          </p:nvGrpSpPr>
          <p:grpSpPr>
            <a:xfrm>
              <a:off x="-1" y="-1"/>
              <a:ext cx="18737374" cy="4393917"/>
              <a:chOff x="0" y="0"/>
              <a:chExt cx="18737371" cy="4393914"/>
            </a:xfrm>
          </p:grpSpPr>
          <p:sp>
            <p:nvSpPr>
              <p:cNvPr id="103" name="Helle Sørensen"/>
              <p:cNvSpPr/>
              <p:nvPr/>
            </p:nvSpPr>
            <p:spPr>
              <a:xfrm>
                <a:off x="15946766" y="312391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800">
                    <a:solidFill>
                      <a:srgbClr val="EBEBEB"/>
                    </a:solidFill>
                  </a:defRPr>
                </a:lvl1pPr>
              </a:lstStyle>
              <a:p>
                <a:r>
                  <a:t>Helle Sørensen</a:t>
                </a:r>
              </a:p>
            </p:txBody>
          </p:sp>
          <p:sp>
            <p:nvSpPr>
              <p:cNvPr id="104" name="Bo Markussen"/>
              <p:cNvSpPr/>
              <p:nvPr/>
            </p:nvSpPr>
            <p:spPr>
              <a:xfrm>
                <a:off x="12097754" y="312391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800">
                    <a:solidFill>
                      <a:srgbClr val="EBEBEB"/>
                    </a:solidFill>
                  </a:defRPr>
                </a:lvl1pPr>
              </a:lstStyle>
              <a:p>
                <a:r>
                  <a:t>Bo Markussen</a:t>
                </a:r>
              </a:p>
            </p:txBody>
          </p:sp>
          <p:sp>
            <p:nvSpPr>
              <p:cNvPr id="105" name="Circle"/>
              <p:cNvSpPr/>
              <p:nvPr/>
            </p:nvSpPr>
            <p:spPr>
              <a:xfrm>
                <a:off x="12272968" y="51"/>
                <a:ext cx="2540001" cy="2540001"/>
              </a:xfrm>
              <a:prstGeom prst="ellipse">
                <a:avLst/>
              </a:prstGeom>
              <a:solidFill>
                <a:srgbClr val="5E5E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106" name="prt_www40.hentindhold_cms.jpeg" descr="prt_www40.hentindhold_cms.jpeg"/>
              <p:cNvPicPr>
                <a:picLocks noChangeAspect="1"/>
              </p:cNvPicPr>
              <p:nvPr/>
            </p:nvPicPr>
            <p:blipFill>
              <a:blip r:embed="rId6"/>
              <a:srcRect l="416" t="420" r="2937" b="2937"/>
              <a:stretch>
                <a:fillRect/>
              </a:stretch>
            </p:blipFill>
            <p:spPr>
              <a:xfrm>
                <a:off x="16197166" y="0"/>
                <a:ext cx="2540206" cy="25401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9" y="0"/>
                    </a:moveTo>
                    <a:cubicBezTo>
                      <a:pt x="7321" y="0"/>
                      <a:pt x="4802" y="1004"/>
                      <a:pt x="2881" y="3015"/>
                    </a:cubicBezTo>
                    <a:cubicBezTo>
                      <a:pt x="-961" y="7036"/>
                      <a:pt x="-961" y="13558"/>
                      <a:pt x="2881" y="17579"/>
                    </a:cubicBezTo>
                    <a:cubicBezTo>
                      <a:pt x="6723" y="21600"/>
                      <a:pt x="12955" y="21600"/>
                      <a:pt x="16797" y="17579"/>
                    </a:cubicBezTo>
                    <a:cubicBezTo>
                      <a:pt x="20639" y="13558"/>
                      <a:pt x="20639" y="7036"/>
                      <a:pt x="16797" y="3015"/>
                    </a:cubicBezTo>
                    <a:cubicBezTo>
                      <a:pt x="14876" y="1004"/>
                      <a:pt x="12357" y="0"/>
                      <a:pt x="9839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07" name="Data Science Laboratory (DSL) - https://datalab.science.ku.dk/…"/>
              <p:cNvSpPr/>
              <p:nvPr/>
            </p:nvSpPr>
            <p:spPr>
              <a:xfrm>
                <a:off x="0" y="1298255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Data Science Laboratory (DSL) - </a:t>
                </a:r>
                <a:r>
                  <a:rPr u="sng">
                    <a:hlinkClick r:id="rId7"/>
                  </a:rPr>
                  <a:t>https://datalab.science.ku.dk/</a:t>
                </a:r>
                <a:r>
                  <a:t> </a:t>
                </a:r>
              </a:p>
              <a:p>
                <a:pPr lvl="1"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  <a:p>
                <a:pPr lvl="1"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Dep. of Math and Computer Science, Faculty of SCIENCE</a:t>
                </a:r>
              </a:p>
            </p:txBody>
          </p:sp>
        </p:grpSp>
        <p:pic>
          <p:nvPicPr>
            <p:cNvPr id="109" name="Bo_Markussen-140x197.jpg" descr="Bo_Markussen-140x197.jpg"/>
            <p:cNvPicPr>
              <a:picLocks noChangeAspect="1"/>
            </p:cNvPicPr>
            <p:nvPr/>
          </p:nvPicPr>
          <p:blipFill>
            <a:blip r:embed="rId8"/>
            <a:srcRect t="2989" b="2985"/>
            <a:stretch>
              <a:fillRect/>
            </a:stretch>
          </p:blipFill>
          <p:spPr>
            <a:xfrm>
              <a:off x="12584118" y="5063"/>
              <a:ext cx="1919869" cy="25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extrusionOk="0">
                  <a:moveTo>
                    <a:pt x="10800" y="0"/>
                  </a:moveTo>
                  <a:cubicBezTo>
                    <a:pt x="7144" y="0"/>
                    <a:pt x="3486" y="1004"/>
                    <a:pt x="696" y="3015"/>
                  </a:cubicBezTo>
                  <a:cubicBezTo>
                    <a:pt x="448" y="3194"/>
                    <a:pt x="226" y="3383"/>
                    <a:pt x="0" y="3572"/>
                  </a:cubicBezTo>
                  <a:lnTo>
                    <a:pt x="0" y="17022"/>
                  </a:lnTo>
                  <a:cubicBezTo>
                    <a:pt x="226" y="17211"/>
                    <a:pt x="448" y="17400"/>
                    <a:pt x="696" y="17579"/>
                  </a:cubicBezTo>
                  <a:cubicBezTo>
                    <a:pt x="6276" y="21600"/>
                    <a:pt x="15324" y="21600"/>
                    <a:pt x="20904" y="17579"/>
                  </a:cubicBezTo>
                  <a:cubicBezTo>
                    <a:pt x="21152" y="17400"/>
                    <a:pt x="21374" y="17211"/>
                    <a:pt x="21600" y="17022"/>
                  </a:cubicBezTo>
                  <a:lnTo>
                    <a:pt x="21600" y="3572"/>
                  </a:lnTo>
                  <a:cubicBezTo>
                    <a:pt x="21374" y="3383"/>
                    <a:pt x="21152" y="3194"/>
                    <a:pt x="20904" y="3015"/>
                  </a:cubicBezTo>
                  <a:cubicBezTo>
                    <a:pt x="18114" y="1004"/>
                    <a:pt x="14456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11" name="Circle"/>
          <p:cNvSpPr/>
          <p:nvPr/>
        </p:nvSpPr>
        <p:spPr>
          <a:xfrm>
            <a:off x="13679661" y="58438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2" name="Henrike Zschach"/>
          <p:cNvSpPr txBox="1"/>
          <p:nvPr/>
        </p:nvSpPr>
        <p:spPr>
          <a:xfrm>
            <a:off x="17145651" y="8764996"/>
            <a:ext cx="3301864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Henrike Zschach</a:t>
            </a:r>
          </a:p>
        </p:txBody>
      </p:sp>
      <p:sp>
        <p:nvSpPr>
          <p:cNvPr id="113" name="Circle"/>
          <p:cNvSpPr/>
          <p:nvPr/>
        </p:nvSpPr>
        <p:spPr>
          <a:xfrm>
            <a:off x="17589500" y="58308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4" name="1"/>
          <p:cNvSpPr txBox="1"/>
          <p:nvPr/>
        </p:nvSpPr>
        <p:spPr>
          <a:xfrm>
            <a:off x="367608" y="12970597"/>
            <a:ext cx="3629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15" name="Image" descr="Image"/>
          <p:cNvPicPr>
            <a:picLocks noChangeAspect="1"/>
          </p:cNvPicPr>
          <p:nvPr/>
        </p:nvPicPr>
        <p:blipFill>
          <a:blip r:embed="rId9"/>
          <a:srcRect l="25187" t="2070" r="25678" b="49184"/>
          <a:stretch>
            <a:fillRect/>
          </a:stretch>
        </p:blipFill>
        <p:spPr>
          <a:xfrm>
            <a:off x="13679457" y="5843818"/>
            <a:ext cx="2540206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8" name="Group"/>
          <p:cNvGrpSpPr/>
          <p:nvPr/>
        </p:nvGrpSpPr>
        <p:grpSpPr>
          <a:xfrm>
            <a:off x="17591563" y="1923864"/>
            <a:ext cx="2540001" cy="2530500"/>
            <a:chOff x="4125" y="-15664"/>
            <a:chExt cx="2540000" cy="2530498"/>
          </a:xfrm>
        </p:grpSpPr>
        <p:sp>
          <p:nvSpPr>
            <p:cNvPr id="116" name="Oval"/>
            <p:cNvSpPr/>
            <p:nvPr/>
          </p:nvSpPr>
          <p:spPr>
            <a:xfrm>
              <a:off x="4125" y="-15665"/>
              <a:ext cx="2540001" cy="2527350"/>
            </a:xfrm>
            <a:prstGeom prst="ellipse">
              <a:avLst/>
            </a:prstGeom>
            <a:solidFill>
              <a:srgbClr val="C1C3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17" name="Google Shape;376;p8" descr="Google Shape;376;p8"/>
            <p:cNvPicPr>
              <a:picLocks/>
            </p:cNvPicPr>
            <p:nvPr/>
          </p:nvPicPr>
          <p:blipFill>
            <a:blip r:embed="rId10"/>
            <a:srcRect t="560" r="7" b="5820"/>
            <a:stretch>
              <a:fillRect/>
            </a:stretch>
          </p:blipFill>
          <p:spPr>
            <a:xfrm>
              <a:off x="293482" y="-12701"/>
              <a:ext cx="2052447" cy="252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extrusionOk="0">
                  <a:moveTo>
                    <a:pt x="10278" y="0"/>
                  </a:moveTo>
                  <a:cubicBezTo>
                    <a:pt x="6858" y="0"/>
                    <a:pt x="3436" y="1007"/>
                    <a:pt x="827" y="3017"/>
                  </a:cubicBezTo>
                  <a:cubicBezTo>
                    <a:pt x="532" y="3244"/>
                    <a:pt x="262" y="3480"/>
                    <a:pt x="0" y="3722"/>
                  </a:cubicBezTo>
                  <a:lnTo>
                    <a:pt x="0" y="16871"/>
                  </a:lnTo>
                  <a:cubicBezTo>
                    <a:pt x="262" y="17113"/>
                    <a:pt x="532" y="17352"/>
                    <a:pt x="827" y="17579"/>
                  </a:cubicBezTo>
                  <a:cubicBezTo>
                    <a:pt x="6046" y="21600"/>
                    <a:pt x="14510" y="21600"/>
                    <a:pt x="19729" y="17579"/>
                  </a:cubicBezTo>
                  <a:cubicBezTo>
                    <a:pt x="20458" y="17017"/>
                    <a:pt x="21074" y="16401"/>
                    <a:pt x="21600" y="15755"/>
                  </a:cubicBezTo>
                  <a:lnTo>
                    <a:pt x="21600" y="4838"/>
                  </a:lnTo>
                  <a:cubicBezTo>
                    <a:pt x="21074" y="4192"/>
                    <a:pt x="20458" y="3579"/>
                    <a:pt x="19729" y="3017"/>
                  </a:cubicBezTo>
                  <a:cubicBezTo>
                    <a:pt x="17119" y="1007"/>
                    <a:pt x="13698" y="0"/>
                    <a:pt x="1027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19" name="linkedinphotoscaled.jpg" descr="linkedinphotoscaled.jpg"/>
          <p:cNvPicPr>
            <a:picLocks noChangeAspect="1"/>
          </p:cNvPicPr>
          <p:nvPr/>
        </p:nvPicPr>
        <p:blipFill>
          <a:blip r:embed="rId11"/>
          <a:srcRect l="8" b="183"/>
          <a:stretch>
            <a:fillRect/>
          </a:stretch>
        </p:blipFill>
        <p:spPr>
          <a:xfrm>
            <a:off x="17867113" y="5992321"/>
            <a:ext cx="1984595" cy="2393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extrusionOk="0">
                <a:moveTo>
                  <a:pt x="4077" y="0"/>
                </a:moveTo>
                <a:cubicBezTo>
                  <a:pt x="2940" y="486"/>
                  <a:pt x="1867" y="1097"/>
                  <a:pt x="903" y="1845"/>
                </a:cubicBezTo>
                <a:cubicBezTo>
                  <a:pt x="581" y="2095"/>
                  <a:pt x="284" y="2355"/>
                  <a:pt x="0" y="2621"/>
                </a:cubicBezTo>
                <a:lnTo>
                  <a:pt x="0" y="16546"/>
                </a:lnTo>
                <a:cubicBezTo>
                  <a:pt x="284" y="16812"/>
                  <a:pt x="581" y="17076"/>
                  <a:pt x="903" y="17325"/>
                </a:cubicBezTo>
                <a:cubicBezTo>
                  <a:pt x="6407" y="21600"/>
                  <a:pt x="15331" y="21600"/>
                  <a:pt x="20836" y="17325"/>
                </a:cubicBezTo>
                <a:cubicBezTo>
                  <a:pt x="21108" y="17114"/>
                  <a:pt x="21355" y="16889"/>
                  <a:pt x="21600" y="16665"/>
                </a:cubicBezTo>
                <a:lnTo>
                  <a:pt x="21600" y="2502"/>
                </a:lnTo>
                <a:cubicBezTo>
                  <a:pt x="21355" y="2279"/>
                  <a:pt x="21108" y="2056"/>
                  <a:pt x="20836" y="1845"/>
                </a:cubicBezTo>
                <a:cubicBezTo>
                  <a:pt x="19871" y="1097"/>
                  <a:pt x="18798" y="486"/>
                  <a:pt x="17661" y="0"/>
                </a:cubicBezTo>
                <a:lnTo>
                  <a:pt x="4077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1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8" name="Group"/>
          <p:cNvGrpSpPr/>
          <p:nvPr/>
        </p:nvGrpSpPr>
        <p:grpSpPr>
          <a:xfrm>
            <a:off x="18325766" y="6197004"/>
            <a:ext cx="5330386" cy="2054792"/>
            <a:chOff x="0" y="0"/>
            <a:chExt cx="5330385" cy="2054790"/>
          </a:xfrm>
        </p:grpSpPr>
        <p:sp>
          <p:nvSpPr>
            <p:cNvPr id="955" name="EXERCISE 1"/>
            <p:cNvSpPr txBox="1"/>
            <p:nvPr/>
          </p:nvSpPr>
          <p:spPr>
            <a:xfrm>
              <a:off x="0" y="5066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56" name="FUNDAMENTALS"/>
            <p:cNvSpPr txBox="1"/>
            <p:nvPr/>
          </p:nvSpPr>
          <p:spPr>
            <a:xfrm>
              <a:off x="16273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57" name="Line"/>
            <p:cNvSpPr/>
            <p:nvPr/>
          </p:nvSpPr>
          <p:spPr>
            <a:xfrm>
              <a:off x="847293" y="2259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9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60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1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2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3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4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5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13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1002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67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9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0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1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2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3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4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5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6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997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9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000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00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12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00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5F6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4A7D8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10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1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6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8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22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9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20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21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23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4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25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54" name="Group"/>
          <p:cNvGrpSpPr/>
          <p:nvPr/>
        </p:nvGrpSpPr>
        <p:grpSpPr>
          <a:xfrm>
            <a:off x="15660095" y="978897"/>
            <a:ext cx="7912474" cy="11758206"/>
            <a:chOff x="0" y="0"/>
            <a:chExt cx="7912473" cy="11758204"/>
          </a:xfrm>
        </p:grpSpPr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81705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7" name="Freeform 65"/>
            <p:cNvSpPr/>
            <p:nvPr/>
          </p:nvSpPr>
          <p:spPr>
            <a:xfrm>
              <a:off x="3664952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8" name="Freeform 65"/>
            <p:cNvSpPr/>
            <p:nvPr/>
          </p:nvSpPr>
          <p:spPr>
            <a:xfrm flipH="1">
              <a:off x="2994787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9" name="Freeform 65"/>
            <p:cNvSpPr/>
            <p:nvPr/>
          </p:nvSpPr>
          <p:spPr>
            <a:xfrm>
              <a:off x="3664952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0" name="Freeform 65"/>
            <p:cNvSpPr/>
            <p:nvPr/>
          </p:nvSpPr>
          <p:spPr>
            <a:xfrm flipH="1">
              <a:off x="2994787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1" name="Прямая соединительная линия 84"/>
            <p:cNvSpPr/>
            <p:nvPr/>
          </p:nvSpPr>
          <p:spPr>
            <a:xfrm>
              <a:off x="3433098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500482" y="8183669"/>
              <a:ext cx="1247929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77667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94235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5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82816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215290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77041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8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84641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311320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40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94511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1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106138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42" name="Прямая соединительная линия 84"/>
            <p:cNvSpPr/>
            <p:nvPr/>
          </p:nvSpPr>
          <p:spPr>
            <a:xfrm>
              <a:off x="2986429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3" name="Freeform 65"/>
            <p:cNvSpPr/>
            <p:nvPr/>
          </p:nvSpPr>
          <p:spPr>
            <a:xfrm flipH="1">
              <a:off x="2994787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44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628979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5" name="Прямая соединительная линия 84"/>
            <p:cNvSpPr/>
            <p:nvPr/>
          </p:nvSpPr>
          <p:spPr>
            <a:xfrm>
              <a:off x="3433098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6" name="Прямая соединительная линия 84"/>
            <p:cNvSpPr/>
            <p:nvPr/>
          </p:nvSpPr>
          <p:spPr>
            <a:xfrm>
              <a:off x="2986429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7" name="Прямая соединительная линия 84"/>
            <p:cNvSpPr/>
            <p:nvPr/>
          </p:nvSpPr>
          <p:spPr>
            <a:xfrm>
              <a:off x="3433098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8" name="PROGRAMMING"/>
            <p:cNvSpPr txBox="1"/>
            <p:nvPr/>
          </p:nvSpPr>
          <p:spPr>
            <a:xfrm>
              <a:off x="4644114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9" name="MANIPULATION"/>
            <p:cNvSpPr txBox="1"/>
            <p:nvPr/>
          </p:nvSpPr>
          <p:spPr>
            <a:xfrm>
              <a:off x="793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50" name="VISUALIZATION"/>
            <p:cNvSpPr txBox="1"/>
            <p:nvPr/>
          </p:nvSpPr>
          <p:spPr>
            <a:xfrm>
              <a:off x="4861" y="10795496"/>
              <a:ext cx="2799369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VISUALIZATION</a:t>
              </a:r>
            </a:p>
          </p:txBody>
        </p:sp>
        <p:sp>
          <p:nvSpPr>
            <p:cNvPr id="1051" name="TIDYING"/>
            <p:cNvSpPr txBox="1"/>
            <p:nvPr/>
          </p:nvSpPr>
          <p:spPr>
            <a:xfrm>
              <a:off x="4641009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52" name="READING DATA"/>
            <p:cNvSpPr txBox="1"/>
            <p:nvPr/>
          </p:nvSpPr>
          <p:spPr>
            <a:xfrm>
              <a:off x="0" y="2307540"/>
              <a:ext cx="2954745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53" name="Polygon"/>
            <p:cNvSpPr/>
            <p:nvPr/>
          </p:nvSpPr>
          <p:spPr>
            <a:xfrm>
              <a:off x="179679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55" name="14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61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8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9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60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2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3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4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5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66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7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8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70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71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76" name="Group"/>
          <p:cNvGrpSpPr/>
          <p:nvPr/>
        </p:nvGrpSpPr>
        <p:grpSpPr>
          <a:xfrm>
            <a:off x="16257213" y="5924907"/>
            <a:ext cx="6737083" cy="4976315"/>
            <a:chOff x="0" y="0"/>
            <a:chExt cx="6737081" cy="4976313"/>
          </a:xfrm>
        </p:grpSpPr>
        <p:sp>
          <p:nvSpPr>
            <p:cNvPr id="1072" name="# no brain acrobatics…"/>
            <p:cNvSpPr txBox="1"/>
            <p:nvPr/>
          </p:nvSpPr>
          <p:spPr>
            <a:xfrm>
              <a:off x="0" y="3304504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73" name="# think from the inside out…"/>
            <p:cNvSpPr txBox="1"/>
            <p:nvPr/>
          </p:nvSpPr>
          <p:spPr>
            <a:xfrm>
              <a:off x="0" y="871247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74" name="tidyverse"/>
            <p:cNvSpPr txBox="1"/>
            <p:nvPr/>
          </p:nvSpPr>
          <p:spPr>
            <a:xfrm>
              <a:off x="10359" y="265043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75" name="base R"/>
            <p:cNvSpPr txBox="1"/>
            <p:nvPr/>
          </p:nvSpPr>
          <p:spPr>
            <a:xfrm>
              <a:off x="36134" y="0"/>
              <a:ext cx="1341583" cy="8267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7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8" name="Group"/>
          <p:cNvGrpSpPr/>
          <p:nvPr/>
        </p:nvGrpSpPr>
        <p:grpSpPr>
          <a:xfrm>
            <a:off x="8986140" y="7816026"/>
            <a:ext cx="5466460" cy="4469430"/>
            <a:chOff x="0" y="0"/>
            <a:chExt cx="5466459" cy="4469429"/>
          </a:xfrm>
        </p:grpSpPr>
        <p:sp>
          <p:nvSpPr>
            <p:cNvPr id="1078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9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0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81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2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83" name="Rounded Rectangle"/>
            <p:cNvSpPr/>
            <p:nvPr/>
          </p:nvSpPr>
          <p:spPr>
            <a:xfrm>
              <a:off x="0" y="0"/>
              <a:ext cx="463743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4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85" name="CONSIDERATIONSS"/>
            <p:cNvSpPr txBox="1"/>
            <p:nvPr/>
          </p:nvSpPr>
          <p:spPr>
            <a:xfrm>
              <a:off x="863300" y="135860"/>
              <a:ext cx="350309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CONSIDERATIONSS</a:t>
              </a:r>
            </a:p>
          </p:txBody>
        </p:sp>
        <p:sp>
          <p:nvSpPr>
            <p:cNvPr id="1086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7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101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9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0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1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92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93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4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95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6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7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8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9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00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102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105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9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10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106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7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8" name="15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8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15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16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17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73" name="Group"/>
          <p:cNvGrpSpPr/>
          <p:nvPr/>
        </p:nvGrpSpPr>
        <p:grpSpPr>
          <a:xfrm>
            <a:off x="1346026" y="3357111"/>
            <a:ext cx="13194020" cy="7531377"/>
            <a:chOff x="0" y="0"/>
            <a:chExt cx="13194018" cy="7531375"/>
          </a:xfrm>
        </p:grpSpPr>
        <p:grpSp>
          <p:nvGrpSpPr>
            <p:cNvPr id="1126" name="Group"/>
            <p:cNvGrpSpPr/>
            <p:nvPr/>
          </p:nvGrpSpPr>
          <p:grpSpPr>
            <a:xfrm>
              <a:off x="11308544" y="3524029"/>
              <a:ext cx="1582137" cy="2504376"/>
              <a:chOff x="0" y="149924"/>
              <a:chExt cx="1582135" cy="2504375"/>
            </a:xfrm>
          </p:grpSpPr>
          <p:sp>
            <p:nvSpPr>
              <p:cNvPr id="1119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20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1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2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3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4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5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62" name="Group"/>
            <p:cNvGrpSpPr/>
            <p:nvPr/>
          </p:nvGrpSpPr>
          <p:grpSpPr>
            <a:xfrm>
              <a:off x="2700815" y="0"/>
              <a:ext cx="10493204" cy="7531377"/>
              <a:chOff x="0" y="0"/>
              <a:chExt cx="10493203" cy="7531376"/>
            </a:xfrm>
          </p:grpSpPr>
          <p:sp>
            <p:nvSpPr>
              <p:cNvPr id="1127" name="Line 18"/>
              <p:cNvSpPr/>
              <p:nvPr/>
            </p:nvSpPr>
            <p:spPr>
              <a:xfrm>
                <a:off x="576575" y="37611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8" name="Oval 9"/>
              <p:cNvSpPr/>
              <p:nvPr/>
            </p:nvSpPr>
            <p:spPr>
              <a:xfrm>
                <a:off x="4552661" y="3096628"/>
                <a:ext cx="1331012" cy="1331013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9" name="Oval 14"/>
              <p:cNvSpPr/>
              <p:nvPr/>
            </p:nvSpPr>
            <p:spPr>
              <a:xfrm>
                <a:off x="4384575" y="29265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0" name="Oval 27"/>
              <p:cNvSpPr/>
              <p:nvPr/>
            </p:nvSpPr>
            <p:spPr>
              <a:xfrm>
                <a:off x="408488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1" name="Oval 28"/>
              <p:cNvSpPr/>
              <p:nvPr/>
            </p:nvSpPr>
            <p:spPr>
              <a:xfrm>
                <a:off x="1862970" y="3688590"/>
                <a:ext cx="160270" cy="15831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2" name="Oval 29"/>
              <p:cNvSpPr/>
              <p:nvPr/>
            </p:nvSpPr>
            <p:spPr>
              <a:xfrm>
                <a:off x="4304440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3" name="Oval 10"/>
              <p:cNvSpPr/>
              <p:nvPr/>
            </p:nvSpPr>
            <p:spPr>
              <a:xfrm>
                <a:off x="4432794" y="6026415"/>
                <a:ext cx="1331012" cy="133687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4" name="Oval 15"/>
              <p:cNvSpPr/>
              <p:nvPr/>
            </p:nvSpPr>
            <p:spPr>
              <a:xfrm>
                <a:off x="4264707" y="5858328"/>
                <a:ext cx="1667185" cy="167304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5" name="Freeform 20"/>
              <p:cNvSpPr/>
              <p:nvPr/>
            </p:nvSpPr>
            <p:spPr>
              <a:xfrm>
                <a:off x="914703" y="48165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6" name="Oval 33"/>
              <p:cNvSpPr/>
              <p:nvPr/>
            </p:nvSpPr>
            <p:spPr>
              <a:xfrm>
                <a:off x="744661" y="47364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34"/>
              <p:cNvSpPr/>
              <p:nvPr/>
            </p:nvSpPr>
            <p:spPr>
              <a:xfrm>
                <a:off x="3031420" y="58856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35"/>
              <p:cNvSpPr/>
              <p:nvPr/>
            </p:nvSpPr>
            <p:spPr>
              <a:xfrm>
                <a:off x="4184571" y="66127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8"/>
              <p:cNvSpPr/>
              <p:nvPr/>
            </p:nvSpPr>
            <p:spPr>
              <a:xfrm>
                <a:off x="6686325" y="47227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13"/>
              <p:cNvSpPr/>
              <p:nvPr/>
            </p:nvSpPr>
            <p:spPr>
              <a:xfrm>
                <a:off x="6518240" y="45546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Freeform 19"/>
              <p:cNvSpPr/>
              <p:nvPr/>
            </p:nvSpPr>
            <p:spPr>
              <a:xfrm>
                <a:off x="238448" y="42927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2" name="Oval 30"/>
              <p:cNvSpPr/>
              <p:nvPr/>
            </p:nvSpPr>
            <p:spPr>
              <a:xfrm>
                <a:off x="70361" y="42067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3" name="Oval 31"/>
              <p:cNvSpPr/>
              <p:nvPr/>
            </p:nvSpPr>
            <p:spPr>
              <a:xfrm>
                <a:off x="3410275" y="42126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32"/>
              <p:cNvSpPr/>
              <p:nvPr/>
            </p:nvSpPr>
            <p:spPr>
              <a:xfrm>
                <a:off x="6432242" y="53091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Freeform 17"/>
              <p:cNvSpPr/>
              <p:nvPr/>
            </p:nvSpPr>
            <p:spPr>
              <a:xfrm>
                <a:off x="168086" y="23853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7"/>
              <p:cNvSpPr/>
              <p:nvPr/>
            </p:nvSpPr>
            <p:spPr>
              <a:xfrm>
                <a:off x="8994105" y="17107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12"/>
              <p:cNvSpPr/>
              <p:nvPr/>
            </p:nvSpPr>
            <p:spPr>
              <a:xfrm>
                <a:off x="8826018" y="1541710"/>
                <a:ext cx="1667186" cy="1669140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4"/>
              <p:cNvSpPr/>
              <p:nvPr/>
            </p:nvSpPr>
            <p:spPr>
              <a:xfrm>
                <a:off x="0" y="31533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25"/>
              <p:cNvSpPr/>
              <p:nvPr/>
            </p:nvSpPr>
            <p:spPr>
              <a:xfrm>
                <a:off x="2995853" y="31405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26"/>
              <p:cNvSpPr/>
              <p:nvPr/>
            </p:nvSpPr>
            <p:spPr>
              <a:xfrm>
                <a:off x="8742674" y="22971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Oval 6"/>
              <p:cNvSpPr/>
              <p:nvPr/>
            </p:nvSpPr>
            <p:spPr>
              <a:xfrm>
                <a:off x="7150492" y="1680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11"/>
              <p:cNvSpPr/>
              <p:nvPr/>
            </p:nvSpPr>
            <p:spPr>
              <a:xfrm>
                <a:off x="6982407" y="0"/>
                <a:ext cx="1667185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Freeform 16"/>
              <p:cNvSpPr/>
              <p:nvPr/>
            </p:nvSpPr>
            <p:spPr>
              <a:xfrm>
                <a:off x="787660" y="8313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Freeform 21"/>
              <p:cNvSpPr/>
              <p:nvPr/>
            </p:nvSpPr>
            <p:spPr>
              <a:xfrm>
                <a:off x="615724" y="2628961"/>
                <a:ext cx="160151" cy="1574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Freeform 22"/>
              <p:cNvSpPr/>
              <p:nvPr/>
            </p:nvSpPr>
            <p:spPr>
              <a:xfrm>
                <a:off x="6899062" y="754168"/>
                <a:ext cx="157445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1"/>
              <p:cNvSpPr txBox="1"/>
              <p:nvPr/>
            </p:nvSpPr>
            <p:spPr>
              <a:xfrm>
                <a:off x="7532118" y="2248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57" name="2"/>
              <p:cNvSpPr txBox="1"/>
              <p:nvPr/>
            </p:nvSpPr>
            <p:spPr>
              <a:xfrm>
                <a:off x="9388430" y="17532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15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59" name="4"/>
              <p:cNvSpPr txBox="1"/>
              <p:nvPr/>
            </p:nvSpPr>
            <p:spPr>
              <a:xfrm>
                <a:off x="7048192" y="4763015"/>
                <a:ext cx="567761" cy="13310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60" name="5"/>
              <p:cNvSpPr txBox="1"/>
              <p:nvPr/>
            </p:nvSpPr>
            <p:spPr>
              <a:xfrm>
                <a:off x="4802935" y="60726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6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2" name="Group"/>
            <p:cNvGrpSpPr/>
            <p:nvPr/>
          </p:nvGrpSpPr>
          <p:grpSpPr>
            <a:xfrm>
              <a:off x="0" y="2465793"/>
              <a:ext cx="4393053" cy="2587091"/>
              <a:chOff x="0" y="0"/>
              <a:chExt cx="4393052" cy="2587090"/>
            </a:xfrm>
          </p:grpSpPr>
          <p:sp>
            <p:nvSpPr>
              <p:cNvPr id="116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6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70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7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6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7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8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9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0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1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2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3" name="Rectangle"/>
          <p:cNvSpPr/>
          <p:nvPr/>
        </p:nvSpPr>
        <p:spPr>
          <a:xfrm>
            <a:off x="-98444" y="143"/>
            <a:ext cx="24568188" cy="33944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87" name="Group"/>
          <p:cNvGrpSpPr/>
          <p:nvPr/>
        </p:nvGrpSpPr>
        <p:grpSpPr>
          <a:xfrm>
            <a:off x="8040568" y="687400"/>
            <a:ext cx="8290163" cy="2926158"/>
            <a:chOff x="0" y="0"/>
            <a:chExt cx="8290162" cy="2926157"/>
          </a:xfrm>
        </p:grpSpPr>
        <p:sp>
          <p:nvSpPr>
            <p:cNvPr id="1184" name="TIDYVERSE CHEAT SHEET…"/>
            <p:cNvSpPr txBox="1"/>
            <p:nvPr/>
          </p:nvSpPr>
          <p:spPr>
            <a:xfrm>
              <a:off x="-1" y="629934"/>
              <a:ext cx="8290163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t>readr, tidyr, dplyr, …</a:t>
              </a:r>
            </a:p>
          </p:txBody>
        </p:sp>
        <p:sp>
          <p:nvSpPr>
            <p:cNvPr id="1185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86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88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89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90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91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Documentation (e.g. enter </a:t>
            </a:r>
            <a:r>
              <a:rPr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?dplyr::filter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also helps to google “</a:t>
            </a:r>
            <a:r>
              <a:rPr i="1"/>
              <a:t>tidyverse + whatever_you_want_to_do”</a:t>
            </a:r>
          </a:p>
        </p:txBody>
      </p:sp>
      <p:sp>
        <p:nvSpPr>
          <p:cNvPr id="1192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93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94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/>
              <a:t>mutate(new_name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sz="23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sz="2400" b="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sz="2300" b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 b="0"/>
              <a:t>Any arithmetic or logical operations, </a:t>
            </a:r>
            <a:r>
              <a:rPr sz="2400" b="0"/>
              <a:t>between(), near()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95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0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198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199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20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02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21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203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204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205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206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7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8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9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0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1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2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3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214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217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215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6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18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9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0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30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222" name="Fig2.png" descr="Fig2.png"/>
            <p:cNvPicPr>
              <a:picLocks noChangeAspect="1"/>
            </p:cNvPicPr>
            <p:nvPr/>
          </p:nvPicPr>
          <p:blipFill>
            <a:blip r:embed="rId2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3" name="Fig2.png" descr="Fig2.png"/>
            <p:cNvPicPr>
              <a:picLocks/>
            </p:cNvPicPr>
            <p:nvPr/>
          </p:nvPicPr>
          <p:blipFill>
            <a:blip r:embed="rId3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4" name="Fig1.png" descr="Fig1.png"/>
            <p:cNvPicPr>
              <a:picLocks noChangeAspect="1"/>
            </p:cNvPicPr>
            <p:nvPr/>
          </p:nvPicPr>
          <p:blipFill>
            <a:blip r:embed="rId4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5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26" name="Fig1.png" descr="Fig1.png"/>
            <p:cNvPicPr>
              <a:picLocks noChangeAspect="1"/>
            </p:cNvPicPr>
            <p:nvPr/>
          </p:nvPicPr>
          <p:blipFill>
            <a:blip r:embed="rId4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7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28" name="Fig1.png" descr="Fig1.png"/>
            <p:cNvPicPr>
              <a:picLocks noChangeAspect="1"/>
            </p:cNvPicPr>
            <p:nvPr/>
          </p:nvPicPr>
          <p:blipFill>
            <a:blip r:embed="rId5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9" name="Fig2.png" descr="Fig2.png"/>
            <p:cNvPicPr>
              <a:picLocks noChangeAspect="1"/>
            </p:cNvPicPr>
            <p:nvPr/>
          </p:nvPicPr>
          <p:blipFill>
            <a:blip r:embed="rId6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31" name="16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37" name="Group"/>
          <p:cNvGrpSpPr/>
          <p:nvPr/>
        </p:nvGrpSpPr>
        <p:grpSpPr>
          <a:xfrm>
            <a:off x="608383" y="901776"/>
            <a:ext cx="8182883" cy="3393033"/>
            <a:chOff x="0" y="0"/>
            <a:chExt cx="8182882" cy="3393032"/>
          </a:xfrm>
        </p:grpSpPr>
        <p:sp>
          <p:nvSpPr>
            <p:cNvPr id="1234" name="GGPLOT2…"/>
            <p:cNvSpPr txBox="1"/>
            <p:nvPr/>
          </p:nvSpPr>
          <p:spPr>
            <a:xfrm>
              <a:off x="0" y="1211878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235" name="Line"/>
            <p:cNvSpPr/>
            <p:nvPr/>
          </p:nvSpPr>
          <p:spPr>
            <a:xfrm>
              <a:off x="88271" y="229833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6" name="http://tutorials.iq.harvard.edu/R/Rgraphics/Rgraphics.html"/>
            <p:cNvSpPr txBox="1"/>
            <p:nvPr/>
          </p:nvSpPr>
          <p:spPr>
            <a:xfrm>
              <a:off x="1631404" y="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23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246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239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45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240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1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2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3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44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254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247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53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248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252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249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250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251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261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255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60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256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57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58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59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268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262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67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263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4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5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266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275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269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74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270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1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2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73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280" name="Group"/>
          <p:cNvGrpSpPr/>
          <p:nvPr/>
        </p:nvGrpSpPr>
        <p:grpSpPr>
          <a:xfrm>
            <a:off x="10045699" y="12399273"/>
            <a:ext cx="15427469" cy="609958"/>
            <a:chOff x="0" y="0"/>
            <a:chExt cx="15427467" cy="609957"/>
          </a:xfrm>
        </p:grpSpPr>
        <p:sp>
          <p:nvSpPr>
            <p:cNvPr id="1276" name="Line"/>
            <p:cNvSpPr/>
            <p:nvPr/>
          </p:nvSpPr>
          <p:spPr>
            <a:xfrm>
              <a:off x="4237726" y="34530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77" name="Oval 21"/>
            <p:cNvSpPr/>
            <p:nvPr/>
          </p:nvSpPr>
          <p:spPr>
            <a:xfrm rot="5400000" flipH="1">
              <a:off x="4066732" y="243885"/>
              <a:ext cx="202827" cy="202833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8" name="+ theme_minimal()"/>
            <p:cNvSpPr txBox="1"/>
            <p:nvPr/>
          </p:nvSpPr>
          <p:spPr>
            <a:xfrm>
              <a:off x="6602447" y="0"/>
              <a:ext cx="8825021" cy="609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279" name="BACKGROUND"/>
            <p:cNvSpPr txBox="1"/>
            <p:nvPr/>
          </p:nvSpPr>
          <p:spPr>
            <a:xfrm>
              <a:off x="0" y="44450"/>
              <a:ext cx="401331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pic>
        <p:nvPicPr>
          <p:cNvPr id="1281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282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283" name="plot1.pdf" descr="plot1.pdf"/>
          <p:cNvPicPr>
            <a:picLocks/>
          </p:cNvPicPr>
          <p:nvPr/>
        </p:nvPicPr>
        <p:blipFill>
          <a:blip r:embed="rId4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4" name="plot2.pdf" descr="plot2.pdf"/>
          <p:cNvPicPr>
            <a:picLocks/>
          </p:cNvPicPr>
          <p:nvPr/>
        </p:nvPicPr>
        <p:blipFill>
          <a:blip r:embed="rId5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7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285" name="plot3.pdf" descr="plot3.pdf"/>
            <p:cNvPicPr>
              <a:picLocks/>
            </p:cNvPicPr>
            <p:nvPr/>
          </p:nvPicPr>
          <p:blipFill>
            <a:blip r:embed="rId6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6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90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288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89" name="plot5.pdf" descr="plot5.pdf"/>
            <p:cNvPicPr>
              <a:picLocks/>
            </p:cNvPicPr>
            <p:nvPr/>
          </p:nvPicPr>
          <p:blipFill>
            <a:blip r:embed="rId7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6" grpId="1" animBg="1" advAuto="0"/>
      <p:bldP spid="1254" grpId="2" animBg="1" advAuto="0"/>
      <p:bldP spid="1261" grpId="3" animBg="1" advAuto="0"/>
      <p:bldP spid="1268" grpId="5" animBg="1" advAuto="0"/>
      <p:bldP spid="1275" grpId="7" animBg="1" advAuto="0"/>
      <p:bldP spid="1280" grpId="8" animBg="1" advAuto="0"/>
      <p:bldP spid="1284" grpId="4" animBg="1" advAuto="0"/>
      <p:bldP spid="1287" grpId="6" animBg="1" advAuto="0"/>
      <p:bldP spid="1290" grpId="9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98" name="Group"/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295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296" name="GGPLOT2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</a:t>
              </a:r>
            </a:p>
          </p:txBody>
        </p:sp>
        <p:sp>
          <p:nvSpPr>
            <p:cNvPr id="1297" name="Line"/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52" name="Group"/>
          <p:cNvGrpSpPr/>
          <p:nvPr/>
        </p:nvGrpSpPr>
        <p:grpSpPr>
          <a:xfrm>
            <a:off x="1193626" y="3620536"/>
            <a:ext cx="13680121" cy="7631116"/>
            <a:chOff x="0" y="0"/>
            <a:chExt cx="13680120" cy="7631115"/>
          </a:xfrm>
        </p:grpSpPr>
        <p:sp>
          <p:nvSpPr>
            <p:cNvPr id="1299" name="Line 18"/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0" name="Oval 9"/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1" name="Oval 14"/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2" name="Oval 27"/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3" name="Oval 28"/>
            <p:cNvSpPr/>
            <p:nvPr/>
          </p:nvSpPr>
          <p:spPr>
            <a:xfrm>
              <a:off x="4563786" y="3471547"/>
              <a:ext cx="160270" cy="15831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4" name="Oval 29"/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5" name="Oval 10"/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6" name="Oval 15"/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7" name="Freeform 20"/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8" name="Oval 33"/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9" name="Oval 34"/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0" name="Oval 35"/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1" name="Oval 8"/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2" name="Oval 13"/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3" name="Freeform 19"/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4" name="Oval 30"/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5" name="Oval 31"/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6" name="Oval 32"/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7" name="Freeform 17"/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8" name="Oval 7"/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9" name="Oval 12"/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0" name="Oval 24"/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1" name="Oval 25"/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2" name="Oval 26"/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3" name="Oval 6"/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4" name="Oval 11"/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5" name="Freeform 16"/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6" name="Freeform 21"/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7" name="1"/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328" name="2"/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329" name="3"/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330" name="4"/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331" name="5"/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332" name="Oval 23"/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33" name="Freeform 395"/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38DA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4" name="Freeform 396"/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09D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5" name="Rectangle 397"/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6" name="Freeform 398"/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7" name="Rectangle 399"/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86A4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8" name="Oval"/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738DA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39" name="Oval"/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40" name="R"/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41" name="Studio"/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42" name="Oval 25"/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grpSp>
          <p:nvGrpSpPr>
            <p:cNvPr id="1351" name="Group"/>
            <p:cNvGrpSpPr/>
            <p:nvPr/>
          </p:nvGrpSpPr>
          <p:grpSpPr>
            <a:xfrm>
              <a:off x="12121973" y="4868577"/>
              <a:ext cx="1558148" cy="2762539"/>
              <a:chOff x="0" y="269505"/>
              <a:chExt cx="1558146" cy="2762537"/>
            </a:xfrm>
          </p:grpSpPr>
          <p:sp>
            <p:nvSpPr>
              <p:cNvPr id="1343" name="ggplot2…"/>
              <p:cNvSpPr/>
              <p:nvPr/>
            </p:nvSpPr>
            <p:spPr>
              <a:xfrm>
                <a:off x="288146" y="160654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ggplot2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Bar 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Scatter 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Boxplot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…</a:t>
                </a:r>
              </a:p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Syntax</a:t>
                </a:r>
              </a:p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Aesthetics</a:t>
                </a:r>
              </a:p>
            </p:txBody>
          </p:sp>
          <p:sp>
            <p:nvSpPr>
              <p:cNvPr id="1344" name="Oval 23"/>
              <p:cNvSpPr/>
              <p:nvPr/>
            </p:nvSpPr>
            <p:spPr>
              <a:xfrm>
                <a:off x="0" y="2876549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5" name="Oval 23"/>
              <p:cNvSpPr/>
              <p:nvPr/>
            </p:nvSpPr>
            <p:spPr>
              <a:xfrm>
                <a:off x="0" y="269505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6" name="Oval 23"/>
              <p:cNvSpPr/>
              <p:nvPr/>
            </p:nvSpPr>
            <p:spPr>
              <a:xfrm>
                <a:off x="971559" y="659660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7" name="Oval 23"/>
              <p:cNvSpPr/>
              <p:nvPr/>
            </p:nvSpPr>
            <p:spPr>
              <a:xfrm>
                <a:off x="971559" y="1124638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8" name="Oval 23"/>
              <p:cNvSpPr/>
              <p:nvPr/>
            </p:nvSpPr>
            <p:spPr>
              <a:xfrm>
                <a:off x="0" y="2415722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9" name="Oval 23"/>
              <p:cNvSpPr/>
              <p:nvPr/>
            </p:nvSpPr>
            <p:spPr>
              <a:xfrm>
                <a:off x="971559" y="1589616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50" name="Oval 23"/>
              <p:cNvSpPr/>
              <p:nvPr/>
            </p:nvSpPr>
            <p:spPr>
              <a:xfrm>
                <a:off x="971559" y="2054593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55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356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2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357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61" name="Group"/>
          <p:cNvGrpSpPr/>
          <p:nvPr/>
        </p:nvGrpSpPr>
        <p:grpSpPr>
          <a:xfrm>
            <a:off x="7959784" y="1016314"/>
            <a:ext cx="9176350" cy="2407791"/>
            <a:chOff x="0" y="0"/>
            <a:chExt cx="9176349" cy="2407789"/>
          </a:xfrm>
        </p:grpSpPr>
        <p:sp>
          <p:nvSpPr>
            <p:cNvPr id="1358" name="GGPLOT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359" name="https://rstudio.com/wp-content/uploads/2016/11/ggplot2-cheatsheet-2.1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https://rstudio.com/wp-content/uploads/2016/11/ggplot2-cheatsheet-2.1.pdf</a:t>
              </a:r>
            </a:p>
          </p:txBody>
        </p:sp>
        <p:sp>
          <p:nvSpPr>
            <p:cNvPr id="1360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66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362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3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4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5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376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367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68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69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70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71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2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3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4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5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7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378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379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80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381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geom_point()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geom_line()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geom_boxplot()</a:t>
            </a:r>
          </a:p>
        </p:txBody>
      </p:sp>
      <p:sp>
        <p:nvSpPr>
          <p:cNvPr id="1382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geom_col()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geom_density()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geom_histogram()</a:t>
            </a:r>
          </a:p>
        </p:txBody>
      </p:sp>
      <p:sp>
        <p:nvSpPr>
          <p:cNvPr id="1383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Add Plot Type:</a:t>
            </a:r>
          </a:p>
        </p:txBody>
      </p:sp>
      <p:sp>
        <p:nvSpPr>
          <p:cNvPr id="1384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ggplot(data = my.data, aes(x = x.var, y = y.var))</a:t>
            </a:r>
          </a:p>
        </p:txBody>
      </p:sp>
      <p:sp>
        <p:nvSpPr>
          <p:cNvPr id="1385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386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Fill by Group:</a:t>
            </a:r>
          </a:p>
        </p:txBody>
      </p:sp>
      <p:sp>
        <p:nvSpPr>
          <p:cNvPr id="1387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color = “green”</a:t>
            </a:r>
            <a:r>
              <a:t>))</a:t>
            </a:r>
          </a:p>
        </p:txBody>
      </p:sp>
      <p:sp>
        <p:nvSpPr>
          <p:cNvPr id="1388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fill = group.var</a:t>
            </a:r>
            <a:r>
              <a:t>))</a:t>
            </a:r>
          </a:p>
        </p:txBody>
      </p:sp>
      <p:sp>
        <p:nvSpPr>
          <p:cNvPr id="1389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390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391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Grid Theme:</a:t>
            </a:r>
          </a:p>
        </p:txBody>
      </p:sp>
      <p:sp>
        <p:nvSpPr>
          <p:cNvPr id="1392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393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394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395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396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397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Labels:</a:t>
            </a:r>
          </a:p>
        </p:txBody>
      </p:sp>
      <p:sp>
        <p:nvSpPr>
          <p:cNvPr id="1398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399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05" name="Group"/>
          <p:cNvGrpSpPr/>
          <p:nvPr/>
        </p:nvGrpSpPr>
        <p:grpSpPr>
          <a:xfrm>
            <a:off x="8509365" y="1528233"/>
            <a:ext cx="11670592" cy="3450578"/>
            <a:chOff x="0" y="0"/>
            <a:chExt cx="11670591" cy="3450576"/>
          </a:xfrm>
        </p:grpSpPr>
        <p:sp>
          <p:nvSpPr>
            <p:cNvPr id="1402" name="REPRODUCIBILITY IN R"/>
            <p:cNvSpPr txBox="1"/>
            <p:nvPr/>
          </p:nvSpPr>
          <p:spPr>
            <a:xfrm>
              <a:off x="0" y="6954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 IN R</a:t>
              </a:r>
            </a:p>
          </p:txBody>
        </p:sp>
        <p:sp>
          <p:nvSpPr>
            <p:cNvPr id="1403" name="https://github.com/aaronpeikert/reproducible-research"/>
            <p:cNvSpPr txBox="1"/>
            <p:nvPr/>
          </p:nvSpPr>
          <p:spPr>
            <a:xfrm>
              <a:off x="2127580" y="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https://github.com/aaronpeikert/reproducible-research</a:t>
              </a:r>
            </a:p>
          </p:txBody>
        </p:sp>
        <p:sp>
          <p:nvSpPr>
            <p:cNvPr id="1404" name="Line"/>
            <p:cNvSpPr/>
            <p:nvPr/>
          </p:nvSpPr>
          <p:spPr>
            <a:xfrm>
              <a:off x="111502" y="1928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23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406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REPRODUCIBLE ANALYSIS</a:t>
              </a:r>
            </a:p>
          </p:txBody>
        </p:sp>
        <p:sp>
          <p:nvSpPr>
            <p:cNvPr id="1407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Required for publication in journals</a:t>
              </a:r>
            </a:p>
          </p:txBody>
        </p:sp>
        <p:grpSp>
          <p:nvGrpSpPr>
            <p:cNvPr id="1415" name="Group"/>
            <p:cNvGrpSpPr/>
            <p:nvPr/>
          </p:nvGrpSpPr>
          <p:grpSpPr>
            <a:xfrm>
              <a:off x="28366" y="1082405"/>
              <a:ext cx="1326000" cy="5838883"/>
              <a:chOff x="0" y="0"/>
              <a:chExt cx="1325999" cy="5838882"/>
            </a:xfrm>
          </p:grpSpPr>
          <p:sp>
            <p:nvSpPr>
              <p:cNvPr id="1408" name="Oval 33"/>
              <p:cNvSpPr/>
              <p:nvPr/>
            </p:nvSpPr>
            <p:spPr>
              <a:xfrm>
                <a:off x="434671" y="16507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9" name="Oval 34"/>
              <p:cNvSpPr/>
              <p:nvPr/>
            </p:nvSpPr>
            <p:spPr>
              <a:xfrm>
                <a:off x="435897" y="33017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0" name="Oval 35"/>
              <p:cNvSpPr/>
              <p:nvPr/>
            </p:nvSpPr>
            <p:spPr>
              <a:xfrm>
                <a:off x="0" y="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1" name="Freeform 40"/>
              <p:cNvSpPr/>
              <p:nvPr/>
            </p:nvSpPr>
            <p:spPr>
              <a:xfrm>
                <a:off x="601886" y="4243677"/>
                <a:ext cx="245503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2" name="Oval 34"/>
              <p:cNvSpPr/>
              <p:nvPr/>
            </p:nvSpPr>
            <p:spPr>
              <a:xfrm>
                <a:off x="0" y="49527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3" name="Freeform 40"/>
              <p:cNvSpPr/>
              <p:nvPr/>
            </p:nvSpPr>
            <p:spPr>
              <a:xfrm rot="10800000" flipH="1">
                <a:off x="601886" y="9312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4" name="Freeform 40"/>
              <p:cNvSpPr/>
              <p:nvPr/>
            </p:nvSpPr>
            <p:spPr>
              <a:xfrm rot="20460000">
                <a:off x="826252" y="25817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16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Perform an analysis multiple times </a:t>
              </a:r>
            </a:p>
          </p:txBody>
        </p:sp>
        <p:sp>
          <p:nvSpPr>
            <p:cNvPr id="1417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code with collaborators  </a:t>
              </a:r>
            </a:p>
          </p:txBody>
        </p:sp>
        <p:sp>
          <p:nvSpPr>
            <p:cNvPr id="1418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Salvage older code in case of mistakes</a:t>
              </a:r>
            </a:p>
          </p:txBody>
        </p:sp>
        <p:sp>
          <p:nvSpPr>
            <p:cNvPr id="1419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0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1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2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424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49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425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6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7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8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9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30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GITHUB</a:t>
              </a:r>
            </a:p>
          </p:txBody>
        </p:sp>
        <p:sp>
          <p:nvSpPr>
            <p:cNvPr id="1431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DOCKER</a:t>
              </a:r>
            </a:p>
          </p:txBody>
        </p:sp>
        <p:sp>
          <p:nvSpPr>
            <p:cNvPr id="1432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COMMENTED SCRIPT</a:t>
              </a:r>
            </a:p>
          </p:txBody>
        </p:sp>
        <p:sp>
          <p:nvSpPr>
            <p:cNvPr id="1433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434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  <p:sp>
          <p:nvSpPr>
            <p:cNvPr id="1435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Recall your own code</a:t>
              </a:r>
            </a:p>
          </p:txBody>
        </p:sp>
        <p:sp>
          <p:nvSpPr>
            <p:cNvPr id="1436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37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38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39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40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Flexible report making</a:t>
              </a:r>
            </a:p>
          </p:txBody>
        </p:sp>
        <p:sp>
          <p:nvSpPr>
            <p:cNvPr id="1441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&amp; version control</a:t>
              </a:r>
            </a:p>
          </p:txBody>
        </p:sp>
        <p:sp>
          <p:nvSpPr>
            <p:cNvPr id="1442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environment control</a:t>
              </a:r>
            </a:p>
          </p:txBody>
        </p:sp>
        <p:sp>
          <p:nvSpPr>
            <p:cNvPr id="1443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52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445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6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7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8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50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51" name="18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" grpId="2" animBg="1" advAuto="0"/>
      <p:bldP spid="1449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8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25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26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7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9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7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30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1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2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3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34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3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35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R-studio (</a:t>
              </a:r>
              <a:r>
                <a:rPr u="sng">
                  <a:hlinkClick r:id="rId4"/>
                </a:rPr>
                <a:t>http://www.rstudio.com/download</a:t>
              </a:r>
              <a:r>
                <a:t>)</a:t>
              </a:r>
            </a:p>
          </p:txBody>
        </p:sp>
        <p:sp>
          <p:nvSpPr>
            <p:cNvPr id="136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the course material and place it somewhere you can find it again!</a:t>
              </a:r>
            </a:p>
            <a:p>
              <a:pPr>
                <a:defRPr sz="2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https://github.com/Center-for-Health-Data-Science/FromExceltoR</a:t>
              </a:r>
              <a:r>
                <a:t> </a:t>
              </a:r>
            </a:p>
          </p:txBody>
        </p:sp>
      </p:grpSp>
      <p:pic>
        <p:nvPicPr>
          <p:cNvPr id="138" name="91on5Tt+MVL.jpg" descr="91on5Tt+MVL.jpg"/>
          <p:cNvPicPr>
            <a:picLocks noChangeAspect="1"/>
          </p:cNvPicPr>
          <p:nvPr/>
        </p:nvPicPr>
        <p:blipFill>
          <a:blip r:embed="rId6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9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0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1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2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43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</a:t>
            </a:r>
            <a:r>
              <a:rPr sz="2900"/>
              <a:t>wo days: 9.00-16.30. There will be coffee breaks, we promise</a:t>
            </a:r>
          </a:p>
        </p:txBody>
      </p:sp>
      <p:sp>
        <p:nvSpPr>
          <p:cNvPr id="144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course is build on hands-on presentations (.R, .Rmd) &amp; exercises</a:t>
            </a:r>
          </a:p>
        </p:txBody>
      </p:sp>
      <p:sp>
        <p:nvSpPr>
          <p:cNvPr id="145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58" name="Group"/>
          <p:cNvGrpSpPr/>
          <p:nvPr/>
        </p:nvGrpSpPr>
        <p:grpSpPr>
          <a:xfrm>
            <a:off x="16422226" y="5698281"/>
            <a:ext cx="7547583" cy="4432404"/>
            <a:chOff x="0" y="0"/>
            <a:chExt cx="7547581" cy="4432402"/>
          </a:xfrm>
        </p:grpSpPr>
        <p:sp>
          <p:nvSpPr>
            <p:cNvPr id="1455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SCRIPT &amp; RMARKDOWN</a:t>
              </a:r>
            </a:p>
          </p:txBody>
        </p:sp>
        <p:sp>
          <p:nvSpPr>
            <p:cNvPr id="1456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457" name="Line"/>
            <p:cNvSpPr/>
            <p:nvPr/>
          </p:nvSpPr>
          <p:spPr>
            <a:xfrm>
              <a:off x="0" y="226568"/>
              <a:ext cx="1063115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69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459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2"/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460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/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461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62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3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4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465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6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7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468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1470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84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473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471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2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474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.Rmd SCRIPT</a:t>
              </a:r>
            </a:p>
          </p:txBody>
        </p:sp>
        <p:sp>
          <p:nvSpPr>
            <p:cNvPr id="1475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76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77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78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479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480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  <p:sp>
          <p:nvSpPr>
            <p:cNvPr id="1481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482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83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98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487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485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6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488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 SCRIPT</a:t>
              </a:r>
            </a:p>
          </p:txBody>
        </p:sp>
        <p:sp>
          <p:nvSpPr>
            <p:cNvPr id="1489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0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1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2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493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494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5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6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497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</p:grpSp>
      <p:sp>
        <p:nvSpPr>
          <p:cNvPr id="1499" name="19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" grpId="2" animBg="1" advAuto="0"/>
      <p:bldP spid="1498" grpId="1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2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grpSp>
        <p:nvGrpSpPr>
          <p:cNvPr id="1507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503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4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5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3"/>
            <a:srcRect t="301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6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11" name="Group"/>
          <p:cNvGrpSpPr/>
          <p:nvPr/>
        </p:nvGrpSpPr>
        <p:grpSpPr>
          <a:xfrm>
            <a:off x="1393131" y="947678"/>
            <a:ext cx="9486170" cy="3450578"/>
            <a:chOff x="0" y="0"/>
            <a:chExt cx="9486169" cy="3450576"/>
          </a:xfrm>
        </p:grpSpPr>
        <p:sp>
          <p:nvSpPr>
            <p:cNvPr id="1508" name="RMARKDOWN"/>
            <p:cNvSpPr txBox="1"/>
            <p:nvPr/>
          </p:nvSpPr>
          <p:spPr>
            <a:xfrm>
              <a:off x="0" y="6954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509" name="https://www.markdowntutorial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510" name="Line"/>
            <p:cNvSpPr/>
            <p:nvPr/>
          </p:nvSpPr>
          <p:spPr>
            <a:xfrm>
              <a:off x="111502" y="1928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12" name="Rounded Rectangle"/>
          <p:cNvSpPr/>
          <p:nvPr/>
        </p:nvSpPr>
        <p:spPr>
          <a:xfrm>
            <a:off x="5103283" y="4347633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13" name="20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19" name="Group"/>
          <p:cNvGrpSpPr/>
          <p:nvPr/>
        </p:nvGrpSpPr>
        <p:grpSpPr>
          <a:xfrm>
            <a:off x="18325766" y="6405767"/>
            <a:ext cx="5330386" cy="2080192"/>
            <a:chOff x="0" y="0"/>
            <a:chExt cx="5330385" cy="2080190"/>
          </a:xfrm>
        </p:grpSpPr>
        <p:sp>
          <p:nvSpPr>
            <p:cNvPr id="1516" name="EXERCISE 4"/>
            <p:cNvSpPr txBox="1"/>
            <p:nvPr/>
          </p:nvSpPr>
          <p:spPr>
            <a:xfrm>
              <a:off x="0" y="532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517" name="R markdown"/>
            <p:cNvSpPr txBox="1"/>
            <p:nvPr/>
          </p:nvSpPr>
          <p:spPr>
            <a:xfrm>
              <a:off x="12336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markdown</a:t>
              </a:r>
            </a:p>
          </p:txBody>
        </p:sp>
        <p:sp>
          <p:nvSpPr>
            <p:cNvPr id="1518" name="Line"/>
            <p:cNvSpPr/>
            <p:nvPr/>
          </p:nvSpPr>
          <p:spPr>
            <a:xfrm>
              <a:off x="834593" y="225992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20" name="R markdown…"/>
          <p:cNvSpPr txBox="1"/>
          <p:nvPr/>
        </p:nvSpPr>
        <p:spPr>
          <a:xfrm>
            <a:off x="12497282" y="9348103"/>
            <a:ext cx="2236283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Tables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Plots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1521" name="Oval 23"/>
          <p:cNvSpPr/>
          <p:nvPr/>
        </p:nvSpPr>
        <p:spPr>
          <a:xfrm>
            <a:off x="12235946" y="9561528"/>
            <a:ext cx="155497" cy="155493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2" name="Oval 23"/>
          <p:cNvSpPr/>
          <p:nvPr/>
        </p:nvSpPr>
        <p:spPr>
          <a:xfrm>
            <a:off x="13150347" y="9979004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3" name="Oval 23"/>
          <p:cNvSpPr/>
          <p:nvPr/>
        </p:nvSpPr>
        <p:spPr>
          <a:xfrm>
            <a:off x="13150347" y="10418778"/>
            <a:ext cx="155497" cy="155493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4" name="Oval 23"/>
          <p:cNvSpPr/>
          <p:nvPr/>
        </p:nvSpPr>
        <p:spPr>
          <a:xfrm>
            <a:off x="13150347" y="10880005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5" name="Oval 23"/>
          <p:cNvSpPr/>
          <p:nvPr/>
        </p:nvSpPr>
        <p:spPr>
          <a:xfrm>
            <a:off x="13150347" y="11339218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6" name="Oval 23"/>
          <p:cNvSpPr/>
          <p:nvPr/>
        </p:nvSpPr>
        <p:spPr>
          <a:xfrm>
            <a:off x="13150347" y="11779382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7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8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9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0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1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2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3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4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5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6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7" name="Oval 8"/>
          <p:cNvSpPr/>
          <p:nvPr/>
        </p:nvSpPr>
        <p:spPr>
          <a:xfrm>
            <a:off x="12560341" y="7772963"/>
            <a:ext cx="1331013" cy="1332968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8" name="Oval 13"/>
          <p:cNvSpPr/>
          <p:nvPr/>
        </p:nvSpPr>
        <p:spPr>
          <a:xfrm>
            <a:off x="123922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9" name="Freeform 19"/>
          <p:cNvSpPr/>
          <p:nvPr/>
        </p:nvSpPr>
        <p:spPr>
          <a:xfrm>
            <a:off x="4429224" y="7434419"/>
            <a:ext cx="7908009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0" name="Oval 31"/>
          <p:cNvSpPr/>
          <p:nvPr/>
        </p:nvSpPr>
        <p:spPr>
          <a:xfrm>
            <a:off x="8463695" y="7363774"/>
            <a:ext cx="160271" cy="164179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1" name="Oval 32"/>
          <p:cNvSpPr/>
          <p:nvPr/>
        </p:nvSpPr>
        <p:spPr>
          <a:xfrm>
            <a:off x="12306258" y="8359311"/>
            <a:ext cx="164178" cy="160271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2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3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4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5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6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7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8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9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50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51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552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553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554" name="4"/>
          <p:cNvSpPr txBox="1"/>
          <p:nvPr/>
        </p:nvSpPr>
        <p:spPr>
          <a:xfrm>
            <a:off x="129222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555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556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557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8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D6A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9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0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1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4B81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2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63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64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565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69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570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2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571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7296486" y="1119252"/>
            <a:ext cx="10309241" cy="2311737"/>
            <a:chOff x="0" y="0"/>
            <a:chExt cx="10309239" cy="2311735"/>
          </a:xfrm>
        </p:grpSpPr>
        <p:sp>
          <p:nvSpPr>
            <p:cNvPr id="1572" name="RMARKDOWN CHEAT SHEET"/>
            <p:cNvSpPr txBox="1"/>
            <p:nvPr/>
          </p:nvSpPr>
          <p:spPr>
            <a:xfrm>
              <a:off x="1359407" y="1194407"/>
              <a:ext cx="7520028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 CHEAT SHEET </a:t>
              </a:r>
            </a:p>
          </p:txBody>
        </p:sp>
        <p:sp>
          <p:nvSpPr>
            <p:cNvPr id="1573" name="https://rstudio.com/wp-content/uploads/2016/03/rmarkdown-cheatsheet-2.0.pdf"/>
            <p:cNvSpPr txBox="1"/>
            <p:nvPr/>
          </p:nvSpPr>
          <p:spPr>
            <a:xfrm>
              <a:off x="1598217" y="0"/>
              <a:ext cx="8711023" cy="1007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https://rstudio.com/wp-content/uploads/2016/03/rmarkdown-cheatsheet-2.0.pdf</a:t>
              </a:r>
            </a:p>
          </p:txBody>
        </p:sp>
        <p:sp>
          <p:nvSpPr>
            <p:cNvPr id="1574" name="Line"/>
            <p:cNvSpPr/>
            <p:nvPr/>
          </p:nvSpPr>
          <p:spPr>
            <a:xfrm>
              <a:off x="0" y="173029"/>
              <a:ext cx="135184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76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577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578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579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80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81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Begin .Rmd:</a:t>
            </a:r>
          </a:p>
        </p:txBody>
      </p:sp>
      <p:sp>
        <p:nvSpPr>
          <p:cNvPr id="1582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583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584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Figure Options:</a:t>
            </a:r>
          </a:p>
        </p:txBody>
      </p:sp>
      <p:sp>
        <p:nvSpPr>
          <p:cNvPr id="1585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Options:</a:t>
            </a:r>
          </a:p>
        </p:txBody>
      </p:sp>
      <p:sp>
        <p:nvSpPr>
          <p:cNvPr id="1586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Header:</a:t>
            </a:r>
          </a:p>
        </p:txBody>
      </p:sp>
      <p:sp>
        <p:nvSpPr>
          <p:cNvPr id="1587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88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89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0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591" name="GETTING…"/>
          <p:cNvSpPr txBox="1"/>
          <p:nvPr/>
        </p:nvSpPr>
        <p:spPr>
          <a:xfrm>
            <a:off x="21021343" y="5301987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1592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593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594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Global Option:</a:t>
            </a:r>
          </a:p>
        </p:txBody>
      </p:sp>
      <p:sp>
        <p:nvSpPr>
          <p:cNvPr id="1595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96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597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598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599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600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601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  <p:sp>
        <p:nvSpPr>
          <p:cNvPr id="1602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Lists:</a:t>
            </a:r>
          </a:p>
        </p:txBody>
      </p:sp>
      <p:sp>
        <p:nvSpPr>
          <p:cNvPr id="1603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1604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05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11" name="Group"/>
          <p:cNvGrpSpPr/>
          <p:nvPr/>
        </p:nvGrpSpPr>
        <p:grpSpPr>
          <a:xfrm>
            <a:off x="18323799" y="6247505"/>
            <a:ext cx="5330386" cy="2029391"/>
            <a:chOff x="0" y="0"/>
            <a:chExt cx="5330385" cy="2029390"/>
          </a:xfrm>
        </p:grpSpPr>
        <p:sp>
          <p:nvSpPr>
            <p:cNvPr id="1608" name="EXERCISE 5"/>
            <p:cNvSpPr txBox="1"/>
            <p:nvPr/>
          </p:nvSpPr>
          <p:spPr>
            <a:xfrm>
              <a:off x="0" y="4812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609" name="Statistics in R"/>
            <p:cNvSpPr txBox="1"/>
            <p:nvPr/>
          </p:nvSpPr>
          <p:spPr>
            <a:xfrm>
              <a:off x="1462211" y="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610" name="Line"/>
            <p:cNvSpPr/>
            <p:nvPr/>
          </p:nvSpPr>
          <p:spPr>
            <a:xfrm>
              <a:off x="859993" y="2260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12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3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4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5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6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7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8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9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0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1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2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3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4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5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6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7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8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9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0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1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2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3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4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5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636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637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638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639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640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41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42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652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643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4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5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6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7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8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49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50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651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653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654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5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6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7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8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9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66" name="Group"/>
          <p:cNvGrpSpPr/>
          <p:nvPr/>
        </p:nvGrpSpPr>
        <p:grpSpPr>
          <a:xfrm>
            <a:off x="13578028" y="1041400"/>
            <a:ext cx="9486170" cy="3475977"/>
            <a:chOff x="0" y="0"/>
            <a:chExt cx="9486169" cy="3475976"/>
          </a:xfrm>
        </p:grpSpPr>
        <p:sp>
          <p:nvSpPr>
            <p:cNvPr id="1663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664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665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67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77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68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69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70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1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2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3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74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5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76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78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9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0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1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82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2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83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5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6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7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8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689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690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691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696" name="Group"/>
          <p:cNvGrpSpPr/>
          <p:nvPr/>
        </p:nvGrpSpPr>
        <p:grpSpPr>
          <a:xfrm>
            <a:off x="13895505" y="5095391"/>
            <a:ext cx="4282837" cy="2863852"/>
            <a:chOff x="0" y="0"/>
            <a:chExt cx="4282836" cy="2863850"/>
          </a:xfrm>
        </p:grpSpPr>
        <p:sp>
          <p:nvSpPr>
            <p:cNvPr id="1693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4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MODEL FUNCTIONS</a:t>
              </a:r>
            </a:p>
          </p:txBody>
        </p:sp>
        <p:sp>
          <p:nvSpPr>
            <p:cNvPr id="1695" name="lm(), glm()…"/>
            <p:cNvSpPr txBox="1"/>
            <p:nvPr/>
          </p:nvSpPr>
          <p:spPr>
            <a:xfrm>
              <a:off x="594878" y="1129915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lm(), glm()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lmer(), glmer(),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nls(), …</a:t>
              </a:r>
            </a:p>
          </p:txBody>
        </p:sp>
      </p:grpSp>
      <p:grpSp>
        <p:nvGrpSpPr>
          <p:cNvPr id="1700" name="Group"/>
          <p:cNvGrpSpPr/>
          <p:nvPr/>
        </p:nvGrpSpPr>
        <p:grpSpPr>
          <a:xfrm>
            <a:off x="13199178" y="8091981"/>
            <a:ext cx="4957459" cy="3011297"/>
            <a:chOff x="0" y="0"/>
            <a:chExt cx="4957457" cy="3011296"/>
          </a:xfrm>
        </p:grpSpPr>
        <p:sp>
          <p:nvSpPr>
            <p:cNvPr id="1697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8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699" name="summary(), anova(), confint(), predict(), drop1(), update(), step(), …"/>
            <p:cNvSpPr txBox="1"/>
            <p:nvPr/>
          </p:nvSpPr>
          <p:spPr>
            <a:xfrm>
              <a:off x="505362" y="984749"/>
              <a:ext cx="4144289" cy="171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summary(), anova(), confint(), predict(), drop1(), update(), step(), …</a:t>
              </a:r>
            </a:p>
          </p:txBody>
        </p:sp>
      </p:grpSp>
      <p:grpSp>
        <p:nvGrpSpPr>
          <p:cNvPr id="1704" name="Group"/>
          <p:cNvGrpSpPr/>
          <p:nvPr/>
        </p:nvGrpSpPr>
        <p:grpSpPr>
          <a:xfrm>
            <a:off x="18304952" y="5662720"/>
            <a:ext cx="4567687" cy="2299979"/>
            <a:chOff x="-38100" y="0"/>
            <a:chExt cx="4567686" cy="2299978"/>
          </a:xfrm>
        </p:grpSpPr>
        <p:sp>
          <p:nvSpPr>
            <p:cNvPr id="1701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2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03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08" name="Group"/>
          <p:cNvGrpSpPr/>
          <p:nvPr/>
        </p:nvGrpSpPr>
        <p:grpSpPr>
          <a:xfrm>
            <a:off x="18297642" y="8092588"/>
            <a:ext cx="4019676" cy="3559574"/>
            <a:chOff x="-12700" y="-50800"/>
            <a:chExt cx="4019674" cy="3559572"/>
          </a:xfrm>
        </p:grpSpPr>
        <p:sp>
          <p:nvSpPr>
            <p:cNvPr id="1705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6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07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20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725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6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7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8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9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4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30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6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7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8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9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21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22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723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72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0" grpId="1" animBg="1" advAuto="0"/>
      <p:bldP spid="1704" grpId="2" animBg="1" advAuto="0"/>
      <p:bldP spid="1708" grpId="3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3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34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738" name="Group"/>
          <p:cNvGrpSpPr/>
          <p:nvPr/>
        </p:nvGrpSpPr>
        <p:grpSpPr>
          <a:xfrm>
            <a:off x="2116354" y="1013301"/>
            <a:ext cx="24208200" cy="2461604"/>
            <a:chOff x="0" y="0"/>
            <a:chExt cx="24208198" cy="2461602"/>
          </a:xfrm>
        </p:grpSpPr>
        <p:sp>
          <p:nvSpPr>
            <p:cNvPr id="1735" name="STATS  CHEAT SHEET"/>
            <p:cNvSpPr txBox="1"/>
            <p:nvPr/>
          </p:nvSpPr>
          <p:spPr>
            <a:xfrm>
              <a:off x="5924214" y="1229847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736" name="https://rstudio.com/resources/cheatsheets/ for various relevant cheat sheets.…"/>
            <p:cNvSpPr txBox="1"/>
            <p:nvPr/>
          </p:nvSpPr>
          <p:spPr>
            <a:xfrm>
              <a:off x="1919380" y="0"/>
              <a:ext cx="22288819" cy="2378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737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743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739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40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41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42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755" name="Group"/>
          <p:cNvGrpSpPr/>
          <p:nvPr/>
        </p:nvGrpSpPr>
        <p:grpSpPr>
          <a:xfrm>
            <a:off x="1736162" y="4596970"/>
            <a:ext cx="16887739" cy="8271296"/>
            <a:chOff x="0" y="0"/>
            <a:chExt cx="16887738" cy="8271295"/>
          </a:xfrm>
        </p:grpSpPr>
        <p:sp>
          <p:nvSpPr>
            <p:cNvPr id="1744" name="Группа 36"/>
            <p:cNvSpPr/>
            <p:nvPr/>
          </p:nvSpPr>
          <p:spPr>
            <a:xfrm>
              <a:off x="12700" y="-1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45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46" name="Группа 63"/>
            <p:cNvSpPr/>
            <p:nvPr/>
          </p:nvSpPr>
          <p:spPr>
            <a:xfrm>
              <a:off x="1270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47" name="Группа 69"/>
            <p:cNvSpPr/>
            <p:nvPr/>
          </p:nvSpPr>
          <p:spPr>
            <a:xfrm>
              <a:off x="1270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48" name="Line"/>
            <p:cNvSpPr/>
            <p:nvPr/>
          </p:nvSpPr>
          <p:spPr>
            <a:xfrm flipV="1">
              <a:off x="57217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49" name="Line"/>
            <p:cNvSpPr/>
            <p:nvPr/>
          </p:nvSpPr>
          <p:spPr>
            <a:xfrm flipV="1">
              <a:off x="40287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50" name="Line"/>
            <p:cNvSpPr/>
            <p:nvPr/>
          </p:nvSpPr>
          <p:spPr>
            <a:xfrm flipV="1">
              <a:off x="70334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51" name="Line"/>
            <p:cNvSpPr/>
            <p:nvPr/>
          </p:nvSpPr>
          <p:spPr>
            <a:xfrm flipV="1">
              <a:off x="94886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52" name="Line"/>
            <p:cNvSpPr/>
            <p:nvPr/>
          </p:nvSpPr>
          <p:spPr>
            <a:xfrm flipV="1">
              <a:off x="67867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53" name="Line"/>
            <p:cNvSpPr/>
            <p:nvPr/>
          </p:nvSpPr>
          <p:spPr>
            <a:xfrm flipV="1">
              <a:off x="108981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54" name="Line"/>
            <p:cNvSpPr/>
            <p:nvPr/>
          </p:nvSpPr>
          <p:spPr>
            <a:xfrm flipV="1">
              <a:off x="43619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756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757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58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759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760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761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762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763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64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765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766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67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68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769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770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771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772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773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4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5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776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777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8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779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780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781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2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88" name="Group"/>
          <p:cNvGrpSpPr/>
          <p:nvPr/>
        </p:nvGrpSpPr>
        <p:grpSpPr>
          <a:xfrm>
            <a:off x="6156468" y="1020229"/>
            <a:ext cx="12467189" cy="3542048"/>
            <a:chOff x="0" y="0"/>
            <a:chExt cx="12467188" cy="3542046"/>
          </a:xfrm>
        </p:grpSpPr>
        <p:sp>
          <p:nvSpPr>
            <p:cNvPr id="1785" name="BIOINFORMATICS IN R"/>
            <p:cNvSpPr txBox="1"/>
            <p:nvPr/>
          </p:nvSpPr>
          <p:spPr>
            <a:xfrm>
              <a:off x="0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786" name="https://www.r-graph-gallery.com/"/>
            <p:cNvSpPr txBox="1"/>
            <p:nvPr/>
          </p:nvSpPr>
          <p:spPr>
            <a:xfrm>
              <a:off x="3947057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787" name="Line"/>
            <p:cNvSpPr/>
            <p:nvPr/>
          </p:nvSpPr>
          <p:spPr>
            <a:xfrm>
              <a:off x="2596798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977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789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813" name="Group"/>
            <p:cNvGrpSpPr/>
            <p:nvPr/>
          </p:nvGrpSpPr>
          <p:grpSpPr>
            <a:xfrm>
              <a:off x="236844" y="303883"/>
              <a:ext cx="7210385" cy="3956892"/>
              <a:chOff x="0" y="0"/>
              <a:chExt cx="7210384" cy="3956890"/>
            </a:xfrm>
          </p:grpSpPr>
          <p:sp>
            <p:nvSpPr>
              <p:cNvPr id="1790" name="Line"/>
              <p:cNvSpPr/>
              <p:nvPr/>
            </p:nvSpPr>
            <p:spPr>
              <a:xfrm>
                <a:off x="1610510" y="3770611"/>
                <a:ext cx="3248420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791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2482533" y="0"/>
                <a:ext cx="4727852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92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3"/>
              <a:srcRect l="29643" r="18700" b="23062"/>
              <a:stretch>
                <a:fillRect/>
              </a:stretch>
            </p:blipFill>
            <p:spPr>
              <a:xfrm>
                <a:off x="1588984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93" name="Rectangle"/>
              <p:cNvSpPr/>
              <p:nvPr/>
            </p:nvSpPr>
            <p:spPr>
              <a:xfrm>
                <a:off x="1575416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94" name="Rectangle"/>
              <p:cNvSpPr/>
              <p:nvPr/>
            </p:nvSpPr>
            <p:spPr>
              <a:xfrm>
                <a:off x="1478746" y="2838500"/>
                <a:ext cx="158507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95" name="Rectangle"/>
              <p:cNvSpPr/>
              <p:nvPr/>
            </p:nvSpPr>
            <p:spPr>
              <a:xfrm>
                <a:off x="1478746" y="2068916"/>
                <a:ext cx="158507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96" name="Rectangle"/>
              <p:cNvSpPr/>
              <p:nvPr/>
            </p:nvSpPr>
            <p:spPr>
              <a:xfrm>
                <a:off x="1455678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97" name="Circle"/>
              <p:cNvSpPr/>
              <p:nvPr/>
            </p:nvSpPr>
            <p:spPr>
              <a:xfrm>
                <a:off x="2263636" y="3583083"/>
                <a:ext cx="343301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98" name="Circle"/>
              <p:cNvSpPr/>
              <p:nvPr/>
            </p:nvSpPr>
            <p:spPr>
              <a:xfrm>
                <a:off x="2778389" y="3583083"/>
                <a:ext cx="343301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99" name="Circle"/>
              <p:cNvSpPr/>
              <p:nvPr/>
            </p:nvSpPr>
            <p:spPr>
              <a:xfrm>
                <a:off x="3293141" y="3583083"/>
                <a:ext cx="343302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00" name="Circle"/>
              <p:cNvSpPr/>
              <p:nvPr/>
            </p:nvSpPr>
            <p:spPr>
              <a:xfrm>
                <a:off x="3807894" y="3583083"/>
                <a:ext cx="343301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01" name="Circle"/>
              <p:cNvSpPr/>
              <p:nvPr/>
            </p:nvSpPr>
            <p:spPr>
              <a:xfrm>
                <a:off x="4322646" y="3583083"/>
                <a:ext cx="343302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02" name="Circle"/>
              <p:cNvSpPr/>
              <p:nvPr/>
            </p:nvSpPr>
            <p:spPr>
              <a:xfrm>
                <a:off x="1748883" y="3583083"/>
                <a:ext cx="343302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1812" name="Group"/>
              <p:cNvGrpSpPr/>
              <p:nvPr/>
            </p:nvGrpSpPr>
            <p:grpSpPr>
              <a:xfrm>
                <a:off x="0" y="1591443"/>
                <a:ext cx="1486141" cy="2365448"/>
                <a:chOff x="0" y="0"/>
                <a:chExt cx="1486140" cy="2365447"/>
              </a:xfrm>
            </p:grpSpPr>
            <p:sp>
              <p:nvSpPr>
                <p:cNvPr id="1803" name="DNA"/>
                <p:cNvSpPr txBox="1"/>
                <p:nvPr/>
              </p:nvSpPr>
              <p:spPr>
                <a:xfrm>
                  <a:off x="359564" y="0"/>
                  <a:ext cx="796383" cy="4561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1804" name="RNA"/>
                <p:cNvSpPr txBox="1"/>
                <p:nvPr/>
              </p:nvSpPr>
              <p:spPr>
                <a:xfrm>
                  <a:off x="349041" y="960196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1805" name="PROTEIN"/>
                <p:cNvSpPr txBox="1"/>
                <p:nvPr/>
              </p:nvSpPr>
              <p:spPr>
                <a:xfrm>
                  <a:off x="0" y="1946784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1808" name="Group"/>
                <p:cNvGrpSpPr/>
                <p:nvPr/>
              </p:nvGrpSpPr>
              <p:grpSpPr>
                <a:xfrm>
                  <a:off x="655867" y="520519"/>
                  <a:ext cx="174406" cy="365220"/>
                  <a:chOff x="0" y="0"/>
                  <a:chExt cx="174404" cy="365219"/>
                </a:xfrm>
              </p:grpSpPr>
              <p:sp>
                <p:nvSpPr>
                  <p:cNvPr id="1806" name="Line"/>
                  <p:cNvSpPr/>
                  <p:nvPr/>
                </p:nvSpPr>
                <p:spPr>
                  <a:xfrm flipV="1">
                    <a:off x="89373" y="0"/>
                    <a:ext cx="1" cy="3138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089" name="Connection Line"/>
                  <p:cNvSpPr/>
                  <p:nvPr/>
                </p:nvSpPr>
                <p:spPr>
                  <a:xfrm>
                    <a:off x="0" y="256079"/>
                    <a:ext cx="174405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1811" name="Group"/>
                <p:cNvGrpSpPr/>
                <p:nvPr/>
              </p:nvGrpSpPr>
              <p:grpSpPr>
                <a:xfrm>
                  <a:off x="657853" y="1482799"/>
                  <a:ext cx="174405" cy="365220"/>
                  <a:chOff x="0" y="0"/>
                  <a:chExt cx="174404" cy="365219"/>
                </a:xfrm>
              </p:grpSpPr>
              <p:sp>
                <p:nvSpPr>
                  <p:cNvPr id="1809" name="Line"/>
                  <p:cNvSpPr/>
                  <p:nvPr/>
                </p:nvSpPr>
                <p:spPr>
                  <a:xfrm flipV="1">
                    <a:off x="89373" y="0"/>
                    <a:ext cx="1" cy="3138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090" name="Connection Line"/>
                  <p:cNvSpPr/>
                  <p:nvPr/>
                </p:nvSpPr>
                <p:spPr>
                  <a:xfrm>
                    <a:off x="0" y="256079"/>
                    <a:ext cx="174405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1814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16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17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18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19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0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1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2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3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4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5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6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7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8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9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0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1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2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3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4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5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6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7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8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9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0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1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2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8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1903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1859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0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1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2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3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4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5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6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7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8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9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0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1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2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3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4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5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6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7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8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9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0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1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2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3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4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5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6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7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8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9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0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1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2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3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4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5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6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7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8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9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0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1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2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973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1904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5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6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7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8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9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0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1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2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3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4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5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6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7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8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9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0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1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2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3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4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5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6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7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8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9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0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1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2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3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4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5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6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7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8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9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0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1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2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3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4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5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6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7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8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9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0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1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2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3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4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5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6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7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8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9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0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1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2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3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4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5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6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7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8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9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0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1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2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974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1975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76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085" name="Group"/>
          <p:cNvGrpSpPr/>
          <p:nvPr/>
        </p:nvGrpSpPr>
        <p:grpSpPr>
          <a:xfrm>
            <a:off x="11161610" y="4579240"/>
            <a:ext cx="11403598" cy="8667663"/>
            <a:chOff x="0" y="0"/>
            <a:chExt cx="11403596" cy="8667661"/>
          </a:xfrm>
        </p:grpSpPr>
        <p:sp>
          <p:nvSpPr>
            <p:cNvPr id="1978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9" name="BIOINFORMATIC ANALYSIS"/>
            <p:cNvSpPr txBox="1"/>
            <p:nvPr/>
          </p:nvSpPr>
          <p:spPr>
            <a:xfrm>
              <a:off x="3197618" y="126729"/>
              <a:ext cx="50083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grpSp>
          <p:nvGrpSpPr>
            <p:cNvPr id="2084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1980" name="NaiURzB.png" descr="NaiURzB.png"/>
              <p:cNvPicPr>
                <a:picLocks noChangeAspect="1"/>
              </p:cNvPicPr>
              <p:nvPr/>
            </p:nvPicPr>
            <p:blipFill>
              <a:blip r:embed="rId4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81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1982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1983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84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85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86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87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88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89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0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1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2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3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4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5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6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7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8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9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0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1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2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3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4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5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6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7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8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9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0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1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2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3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4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5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6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7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8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076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033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020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1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2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3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4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5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6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7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8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9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30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31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32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047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034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35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36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37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38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39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40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41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42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43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44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45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46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061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048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49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0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1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2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3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4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5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6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7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8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9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6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075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062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6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64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65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66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67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68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69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70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71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72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73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74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077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5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78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079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80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081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82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83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086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87" name="HIGH THROUGHPUT DATA"/>
          <p:cNvSpPr txBox="1"/>
          <p:nvPr/>
        </p:nvSpPr>
        <p:spPr>
          <a:xfrm>
            <a:off x="3064250" y="4705970"/>
            <a:ext cx="479583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 THROUGHPUT DATA</a:t>
            </a:r>
          </a:p>
        </p:txBody>
      </p:sp>
      <p:sp>
        <p:nvSpPr>
          <p:cNvPr id="2088" name="22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5" grpId="1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3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03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094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5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096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097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098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099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00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01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02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04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08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105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06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07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112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109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110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11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113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114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115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116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117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18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128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119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120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121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122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23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24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25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26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27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129" name="23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8" grpId="1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2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3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34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lme4: </a:t>
            </a:r>
            <a:r>
              <a:rPr u="sng">
                <a:hlinkClick r:id="rId2"/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3"/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/>
              <a:t>glmmTMB</a:t>
            </a:r>
            <a:r>
              <a:t>: </a:t>
            </a:r>
            <a:r>
              <a:rPr u="sng">
                <a:hlinkClick r:id="rId4"/>
              </a:rPr>
              <a:t>https://cran.r-project.org/web/packages/glmmTMB/index.html</a:t>
            </a:r>
            <a:r>
              <a:t> </a:t>
            </a:r>
          </a:p>
        </p:txBody>
      </p:sp>
      <p:sp>
        <p:nvSpPr>
          <p:cNvPr id="2135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6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7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138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139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140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141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142" name="lass.png" descr="lass.png"/>
          <p:cNvPicPr>
            <a:picLocks/>
          </p:cNvPicPr>
          <p:nvPr/>
        </p:nvPicPr>
        <p:blipFill>
          <a:blip r:embed="rId6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3" name="lass.png" descr="lass.png"/>
          <p:cNvPicPr>
            <a:picLocks/>
          </p:cNvPicPr>
          <p:nvPr/>
        </p:nvPicPr>
        <p:blipFill>
          <a:blip r:embed="rId6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4" name="maxresdefault.jpg" descr="maxresdefault.jpg"/>
          <p:cNvPicPr>
            <a:picLocks noChangeAspect="1"/>
          </p:cNvPicPr>
          <p:nvPr/>
        </p:nvPicPr>
        <p:blipFill>
          <a:blip r:embed="rId7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145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glmnet:</a:t>
            </a:r>
            <a:r>
              <a:t> </a:t>
            </a:r>
            <a:r>
              <a:rPr u="sng">
                <a:hlinkClick r:id="rId8"/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elasticnet: </a:t>
            </a:r>
            <a:r>
              <a:rPr u="sng">
                <a:hlinkClick r:id="rId9"/>
              </a:rPr>
              <a:t>https://cran.r-project.org/web/packages/elasticnet/elasticnet.pdf</a:t>
            </a:r>
            <a: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10"/>
              </a:rPr>
              <a:t>https://www.datacamp.com/community/tutorials/tutorial-ridge-lasso-elastic-net</a:t>
            </a:r>
            <a:r>
              <a:t> </a:t>
            </a:r>
          </a:p>
        </p:txBody>
      </p:sp>
      <p:sp>
        <p:nvSpPr>
          <p:cNvPr id="2146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47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survival</a:t>
            </a:r>
            <a:r>
              <a:t>: </a:t>
            </a:r>
            <a:r>
              <a:rPr u="sng">
                <a:hlinkClick r:id="rId11"/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/>
              <a:t>survminer:</a:t>
            </a:r>
            <a:r>
              <a:t> </a:t>
            </a:r>
            <a:r>
              <a:rPr u="sng">
                <a:hlinkClick r:id="rId12"/>
              </a:rPr>
              <a:t>https://cran.r-project.org/web/packages/survminer/survminer.pdf</a:t>
            </a:r>
          </a:p>
          <a:p>
            <a:pPr>
              <a:defRPr sz="1800"/>
            </a:pPr>
            <a:r>
              <a:t>(</a:t>
            </a:r>
            <a:r>
              <a:rPr u="sng">
                <a:hlinkClick r:id="rId13"/>
              </a:rPr>
              <a:t>https://rpkgs.datanovia.com/survminer/</a:t>
            </a:r>
            <a:r>
              <a:t> )</a:t>
            </a:r>
          </a:p>
        </p:txBody>
      </p:sp>
      <p:sp>
        <p:nvSpPr>
          <p:cNvPr id="2148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151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149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150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52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Epi:</a:t>
            </a:r>
            <a:r>
              <a:t> </a:t>
            </a:r>
            <a:r>
              <a:rPr u="sng">
                <a:hlinkClick r:id="rId15"/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pubh: </a:t>
            </a: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7"/>
              </a:rPr>
              <a:t>https://cran.r-project.org/web/packages/incidence/vignettes/customize_plot.html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</p:txBody>
      </p:sp>
      <p:grpSp>
        <p:nvGrpSpPr>
          <p:cNvPr id="2156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153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154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5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2" name="Group"/>
          <p:cNvGrpSpPr/>
          <p:nvPr/>
        </p:nvGrpSpPr>
        <p:grpSpPr>
          <a:xfrm>
            <a:off x="7442978" y="1171185"/>
            <a:ext cx="9739345" cy="3504117"/>
            <a:chOff x="0" y="0"/>
            <a:chExt cx="9739344" cy="3504116"/>
          </a:xfrm>
        </p:grpSpPr>
        <p:sp>
          <p:nvSpPr>
            <p:cNvPr id="149" name="FROM EXCEL TO R"/>
            <p:cNvSpPr txBox="1"/>
            <p:nvPr/>
          </p:nvSpPr>
          <p:spPr>
            <a:xfrm>
              <a:off x="0" y="675420"/>
              <a:ext cx="9739345" cy="28286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50" name="WELCOME TO"/>
            <p:cNvSpPr txBox="1"/>
            <p:nvPr/>
          </p:nvSpPr>
          <p:spPr>
            <a:xfrm>
              <a:off x="2184363" y="0"/>
              <a:ext cx="6644418" cy="624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51" name="Line"/>
            <p:cNvSpPr/>
            <p:nvPr/>
          </p:nvSpPr>
          <p:spPr>
            <a:xfrm>
              <a:off x="114477" y="26273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6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53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4" name="maxresdefault.jpg" descr="maxresdefault.jpg"/>
            <p:cNvPicPr>
              <a:picLocks noChangeAspect="1"/>
            </p:cNvPicPr>
            <p:nvPr/>
          </p:nvPicPr>
          <p:blipFill>
            <a:blip r:embed="rId2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5" name="Excel 2013.png" descr="Excel 201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7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60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3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4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6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0" name="thecode2-1.png" descr="thecode2-1.png"/>
          <p:cNvPicPr>
            <a:picLocks noChangeAspect="1"/>
          </p:cNvPicPr>
          <p:nvPr/>
        </p:nvPicPr>
        <p:blipFill>
          <a:blip r:embed="rId4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2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73" name="unnamed-chunk-5-1.png" descr="unnamed-chunk-5-1.png"/>
          <p:cNvPicPr>
            <a:picLocks noChangeAspect="1"/>
          </p:cNvPicPr>
          <p:nvPr/>
        </p:nvPicPr>
        <p:blipFill>
          <a:blip r:embed="rId5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4" name="README-barplot-grid-1.png" descr="README-barplot-grid-1.png"/>
          <p:cNvPicPr>
            <a:picLocks noChangeAspect="1"/>
          </p:cNvPicPr>
          <p:nvPr/>
        </p:nvPicPr>
        <p:blipFill>
          <a:blip r:embed="rId6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5" name="thecode-5.png" descr="thecode-5.png"/>
          <p:cNvPicPr>
            <a:picLocks noChangeAspect="1"/>
          </p:cNvPicPr>
          <p:nvPr/>
        </p:nvPicPr>
        <p:blipFill>
          <a:blip r:embed="rId7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6" name="6TGew.png" descr="6TGew.png"/>
          <p:cNvPicPr>
            <a:picLocks noChangeAspect="1"/>
          </p:cNvPicPr>
          <p:nvPr/>
        </p:nvPicPr>
        <p:blipFill>
          <a:blip r:embed="rId8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7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8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9" name="fig51.png" descr="fig51.png"/>
          <p:cNvPicPr>
            <a:picLocks noChangeAspect="1"/>
          </p:cNvPicPr>
          <p:nvPr/>
        </p:nvPicPr>
        <p:blipFill>
          <a:blip r:embed="rId9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83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80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1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2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" name="3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59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60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61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62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63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64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65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169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166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167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168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170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171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2"/>
              </a:rPr>
              <a:t>https://statsandr.com/blog/clustering-analysis-k-means-and-hierarchical-clustering-by-hand-and-in-r/</a:t>
            </a:r>
            <a:r>
              <a:t>  </a:t>
            </a:r>
          </a:p>
        </p:txBody>
      </p:sp>
      <p:sp>
        <p:nvSpPr>
          <p:cNvPr id="2172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173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174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https://bioconductor.org/packages/release/bioc/vignettes/PCAtools/inst/doc/PCAtools.html</a:t>
            </a:r>
          </a:p>
        </p:txBody>
      </p:sp>
      <p:sp>
        <p:nvSpPr>
          <p:cNvPr id="2175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76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3"/>
              </a:rPr>
              <a:t>https://amices.org/mice/</a:t>
            </a:r>
          </a:p>
          <a:p>
            <a:pPr>
              <a:defRPr sz="1800"/>
            </a:pPr>
            <a:r>
              <a:t>https://datascienceplus.com/imputing-missing-data-with-r-mice-package/</a:t>
            </a:r>
          </a:p>
        </p:txBody>
      </p:sp>
      <p:sp>
        <p:nvSpPr>
          <p:cNvPr id="2177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178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179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https://www.blopig.com/blog/2017/04/a-very-basic-introduction-to-random-forests-using-r/</a:t>
            </a:r>
            <a:r>
              <a:t> </a:t>
            </a:r>
          </a:p>
        </p:txBody>
      </p:sp>
      <p:sp>
        <p:nvSpPr>
          <p:cNvPr id="2180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81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182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183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184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https://www.edureka.co/blog/knn-algorithm-in-r/</a:t>
            </a:r>
            <a:r>
              <a:t> </a:t>
            </a:r>
          </a:p>
        </p:txBody>
      </p:sp>
      <p:sp>
        <p:nvSpPr>
          <p:cNvPr id="2185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86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5"/>
              </a:rPr>
              <a:t>https://keras.rstudio.com/</a:t>
            </a:r>
          </a:p>
          <a:p>
            <a:pPr>
              <a:defRPr sz="1800"/>
            </a:pPr>
            <a:r>
              <a:rPr u="sng">
                <a:hlinkClick r:id="rId6"/>
              </a:rPr>
              <a:t>https://tensorflow.rstudio.com/</a:t>
            </a:r>
            <a:r>
              <a:t>  </a:t>
            </a:r>
          </a:p>
        </p:txBody>
      </p:sp>
      <p:pic>
        <p:nvPicPr>
          <p:cNvPr id="2187" name="McMOhuQ.png" descr="McMOhuQ.png"/>
          <p:cNvPicPr>
            <a:picLocks noChangeAspect="1"/>
          </p:cNvPicPr>
          <p:nvPr/>
        </p:nvPicPr>
        <p:blipFill>
          <a:blip r:embed="rId7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188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8"/>
              </a:rPr>
              <a:t>https://lgatto.github.io/IntroMachineLearningWithR/an-introduction-to-machine-learning-with-r.html</a:t>
            </a:r>
            <a:r>
              <a:t> </a:t>
            </a:r>
          </a:p>
        </p:txBody>
      </p:sp>
      <p:pic>
        <p:nvPicPr>
          <p:cNvPr id="2189" name="Image" descr="Image"/>
          <p:cNvPicPr>
            <a:picLocks noChangeAspect="1"/>
          </p:cNvPicPr>
          <p:nvPr/>
        </p:nvPicPr>
        <p:blipFill>
          <a:blip r:embed="rId9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0" name="Image" descr="Image"/>
          <p:cNvPicPr>
            <a:picLocks noChangeAspect="1"/>
          </p:cNvPicPr>
          <p:nvPr/>
        </p:nvPicPr>
        <p:blipFill>
          <a:blip r:embed="rId10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1" name="Image" descr="Image"/>
          <p:cNvPicPr>
            <a:picLocks noChangeAspect="1"/>
          </p:cNvPicPr>
          <p:nvPr/>
        </p:nvPicPr>
        <p:blipFill>
          <a:blip r:embed="rId11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2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3" name="Image" descr="Image"/>
          <p:cNvPicPr>
            <a:picLocks noChangeAspect="1"/>
          </p:cNvPicPr>
          <p:nvPr/>
        </p:nvPicPr>
        <p:blipFill>
          <a:blip r:embed="rId13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4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5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6" name="Image" descr="Image"/>
          <p:cNvPicPr>
            <a:picLocks noChangeAspect="1"/>
          </p:cNvPicPr>
          <p:nvPr/>
        </p:nvPicPr>
        <p:blipFill>
          <a:blip r:embed="rId16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7" name="1*dr3pZsLJg28gKwq0MXp1Mg.png" descr="1*dr3pZsLJg28gKwq0MXp1Mg.png"/>
          <p:cNvPicPr>
            <a:picLocks noChangeAspect="1"/>
          </p:cNvPicPr>
          <p:nvPr/>
        </p:nvPicPr>
        <p:blipFill>
          <a:blip r:embed="rId17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8" name="keras-logo-2018-large-1200.png" descr="keras-logo-2018-large-1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01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02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03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04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05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209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206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207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208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10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1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EasyQC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2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3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214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EasyStrata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5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16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7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218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219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DESeq2, limma, EdgeR, etc.: </a:t>
            </a:r>
            <a:r>
              <a:rPr u="sng">
                <a:hlinkClick r:id="rId3"/>
              </a:rPr>
              <a:t>http://www.bioconductor.org/packages/release/BiocViews.html#___RNASeq</a:t>
            </a:r>
            <a:r>
              <a:t> </a:t>
            </a:r>
          </a:p>
        </p:txBody>
      </p:sp>
      <p:sp>
        <p:nvSpPr>
          <p:cNvPr id="2220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1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222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223" name="Image" descr="Image"/>
          <p:cNvPicPr>
            <a:picLocks noChangeAspect="1"/>
          </p:cNvPicPr>
          <p:nvPr/>
        </p:nvPicPr>
        <p:blipFill>
          <a:blip r:embed="rId4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4" name="Image" descr="Image"/>
          <p:cNvPicPr>
            <a:picLocks noChangeAspect="1"/>
          </p:cNvPicPr>
          <p:nvPr/>
        </p:nvPicPr>
        <p:blipFill>
          <a:blip r:embed="rId5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5" name="Image" descr="Image"/>
          <p:cNvPicPr>
            <a:picLocks noChangeAspect="1"/>
          </p:cNvPicPr>
          <p:nvPr/>
        </p:nvPicPr>
        <p:blipFill>
          <a:blip r:embed="rId6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6" name="Image" descr="Image"/>
          <p:cNvPicPr>
            <a:picLocks noChangeAspect="1"/>
          </p:cNvPicPr>
          <p:nvPr/>
        </p:nvPicPr>
        <p:blipFill>
          <a:blip r:embed="rId7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227" name="Image" descr="Image"/>
          <p:cNvPicPr>
            <a:picLocks noChangeAspect="1"/>
          </p:cNvPicPr>
          <p:nvPr/>
        </p:nvPicPr>
        <p:blipFill>
          <a:blip r:embed="rId8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228" name="Image" descr="Image"/>
          <p:cNvPicPr>
            <a:picLocks noChangeAspect="1"/>
          </p:cNvPicPr>
          <p:nvPr/>
        </p:nvPicPr>
        <p:blipFill>
          <a:blip r:embed="rId9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9" name="Image" descr="Image"/>
          <p:cNvPicPr>
            <a:picLocks noChangeAspect="1"/>
          </p:cNvPicPr>
          <p:nvPr/>
        </p:nvPicPr>
        <p:blipFill>
          <a:blip r:embed="rId10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0" name="Image" descr="Image"/>
          <p:cNvPicPr>
            <a:picLocks noChangeAspect="1"/>
          </p:cNvPicPr>
          <p:nvPr/>
        </p:nvPicPr>
        <p:blipFill>
          <a:blip r:embed="rId11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231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32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2233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234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235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13"/>
              </a:rPr>
              <a:t>http://www.bioconductor.org/packages/release/BiocViews.html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41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238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239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240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42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243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244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245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246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247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48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49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50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51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52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53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54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5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256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57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8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259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60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1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2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263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264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65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266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8"/>
              </a:rPr>
              <a:t>https://github.com/briandconnelly/pushoverr</a:t>
            </a:r>
            <a:r>
              <a:t> </a:t>
            </a:r>
          </a:p>
        </p:txBody>
      </p:sp>
      <p:pic>
        <p:nvPicPr>
          <p:cNvPr id="2267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268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0"/>
              </a:rPr>
              <a:t>https://mc-stan.org/users/interfaces/rstan</a:t>
            </a:r>
            <a:r>
              <a:t> </a:t>
            </a:r>
          </a:p>
        </p:txBody>
      </p:sp>
      <p:sp>
        <p:nvSpPr>
          <p:cNvPr id="2269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hlinkClick r:id="rId11"/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hlinkClick r:id="rId12"/>
              </a:rPr>
              <a:t>https://tensorflow.rstudio.com/</a:t>
            </a:r>
            <a:r>
              <a:t> </a:t>
            </a:r>
          </a:p>
        </p:txBody>
      </p:sp>
      <p:sp>
        <p:nvSpPr>
          <p:cNvPr id="2270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3"/>
              </a:rPr>
              <a:t>https://plotly-r.com/d-charts.html</a:t>
            </a:r>
            <a:r>
              <a:t> </a:t>
            </a:r>
          </a:p>
        </p:txBody>
      </p:sp>
      <p:sp>
        <p:nvSpPr>
          <p:cNvPr id="2271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72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273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74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275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76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77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78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79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80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6"/>
              </a:rPr>
              <a:t>https://gganimate.com/articles/gganimate.html</a:t>
            </a:r>
            <a:r>
              <a:t> </a:t>
            </a:r>
          </a:p>
        </p:txBody>
      </p:sp>
      <p:sp>
        <p:nvSpPr>
          <p:cNvPr id="2281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7"/>
              </a:rPr>
              <a:t>https://shiny.rstudio.com/</a:t>
            </a:r>
            <a:r>
              <a:t> </a:t>
            </a:r>
          </a:p>
        </p:txBody>
      </p:sp>
      <p:pic>
        <p:nvPicPr>
          <p:cNvPr id="2282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283" name="24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5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6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287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8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289" name="THANK YOU FOR LISTENING"/>
          <p:cNvSpPr txBox="1"/>
          <p:nvPr/>
        </p:nvSpPr>
        <p:spPr>
          <a:xfrm>
            <a:off x="7628135" y="2222427"/>
            <a:ext cx="911503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297" name="Group"/>
          <p:cNvGrpSpPr/>
          <p:nvPr/>
        </p:nvGrpSpPr>
        <p:grpSpPr>
          <a:xfrm>
            <a:off x="6765014" y="3727931"/>
            <a:ext cx="10841271" cy="6260138"/>
            <a:chOff x="0" y="0"/>
            <a:chExt cx="10841270" cy="6260137"/>
          </a:xfrm>
        </p:grpSpPr>
        <p:grpSp>
          <p:nvGrpSpPr>
            <p:cNvPr id="2295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290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291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292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293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294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296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0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7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8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9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1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7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9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2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3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204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0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1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2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13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14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15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16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C++, Python, git/github, markdown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7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8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25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22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23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24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6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7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8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9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0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34" name="Group"/>
          <p:cNvGrpSpPr/>
          <p:nvPr/>
        </p:nvGrpSpPr>
        <p:grpSpPr>
          <a:xfrm>
            <a:off x="16841623" y="6671938"/>
            <a:ext cx="1613099" cy="1652297"/>
            <a:chOff x="0" y="0"/>
            <a:chExt cx="1613098" cy="1652295"/>
          </a:xfrm>
        </p:grpSpPr>
        <p:sp>
          <p:nvSpPr>
            <p:cNvPr id="231" name="Oval"/>
            <p:cNvSpPr/>
            <p:nvPr/>
          </p:nvSpPr>
          <p:spPr>
            <a:xfrm>
              <a:off x="0" y="61973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2" name="Oval"/>
            <p:cNvSpPr/>
            <p:nvPr/>
          </p:nvSpPr>
          <p:spPr>
            <a:xfrm>
              <a:off x="356490" y="108144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" name="R"/>
            <p:cNvSpPr txBox="1"/>
            <p:nvPr/>
          </p:nvSpPr>
          <p:spPr>
            <a:xfrm>
              <a:off x="411583" y="0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55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44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3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54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4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56" name="excel-3-xxl.png" descr="excel-3-xx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9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7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8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60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63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61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2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66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64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5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9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7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8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72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70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1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73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4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76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7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9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0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82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5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86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7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8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9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90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91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92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93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94" name="“Bad” - cells are mutable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“Bad” - cells are mutable </a:t>
            </a:r>
          </a:p>
        </p:txBody>
      </p:sp>
      <p:sp>
        <p:nvSpPr>
          <p:cNvPr id="295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6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7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8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9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301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2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304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5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9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7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8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12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10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11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1" animBg="1" advAuto="0"/>
      <p:bldP spid="260" grpId="2" animBg="1" advAuto="0"/>
      <p:bldP spid="263" grpId="14" animBg="1" advAuto="0"/>
      <p:bldP spid="266" grpId="15" animBg="1" advAuto="0"/>
      <p:bldP spid="269" grpId="19" animBg="1" advAuto="0"/>
      <p:bldP spid="272" grpId="20" animBg="1" advAuto="0"/>
      <p:bldP spid="275" grpId="5" animBg="1" advAuto="0"/>
      <p:bldP spid="278" grpId="6" animBg="1" advAuto="0"/>
      <p:bldP spid="281" grpId="9" animBg="1" advAuto="0"/>
      <p:bldP spid="284" grpId="10" animBg="1" advAuto="0"/>
      <p:bldP spid="285" grpId="4" animBg="1" advAuto="0"/>
      <p:bldP spid="286" grpId="3" animBg="1" advAuto="0"/>
      <p:bldP spid="287" grpId="8" animBg="1" advAuto="0"/>
      <p:bldP spid="288" grpId="7" animBg="1" advAuto="0"/>
      <p:bldP spid="289" grpId="13" animBg="1" advAuto="0"/>
      <p:bldP spid="290" grpId="12" animBg="1" advAuto="0"/>
      <p:bldP spid="291" grpId="17" animBg="1" advAuto="0"/>
      <p:bldP spid="292" grpId="18" animBg="1" advAuto="0"/>
      <p:bldP spid="293" grpId="22" animBg="1" advAuto="0"/>
      <p:bldP spid="294" grpId="21" animBg="1" advAuto="0"/>
      <p:bldP spid="296" grpId="27" animBg="1" advAuto="0"/>
      <p:bldP spid="297" grpId="26" animBg="1" advAuto="0"/>
      <p:bldP spid="300" grpId="25" animBg="1" advAuto="0"/>
      <p:bldP spid="303" grpId="23" animBg="1" advAuto="0"/>
      <p:bldP spid="306" grpId="24" animBg="1" advAuto="0"/>
      <p:bldP spid="309" grpId="11" animBg="1" advAuto="0"/>
      <p:bldP spid="312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14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15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16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8" name="5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9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1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2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3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4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5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6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7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8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9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30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31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36" name="Group"/>
          <p:cNvGrpSpPr/>
          <p:nvPr/>
        </p:nvGrpSpPr>
        <p:grpSpPr>
          <a:xfrm>
            <a:off x="3584639" y="9825305"/>
            <a:ext cx="1231163" cy="1348710"/>
            <a:chOff x="0" y="0"/>
            <a:chExt cx="1231161" cy="1348708"/>
          </a:xfrm>
        </p:grpSpPr>
        <p:sp>
          <p:nvSpPr>
            <p:cNvPr id="333" name="Freeform 50"/>
            <p:cNvSpPr/>
            <p:nvPr/>
          </p:nvSpPr>
          <p:spPr>
            <a:xfrm>
              <a:off x="0" y="116889"/>
              <a:ext cx="1231162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34" name="Oval"/>
            <p:cNvSpPr/>
            <p:nvPr/>
          </p:nvSpPr>
          <p:spPr>
            <a:xfrm>
              <a:off x="240252" y="132371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5" name="R"/>
            <p:cNvSpPr txBox="1"/>
            <p:nvPr/>
          </p:nvSpPr>
          <p:spPr>
            <a:xfrm>
              <a:off x="273648" y="0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7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8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9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40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41" name="tidyverse-logo.png" descr="tidyverse-logo.png"/>
          <p:cNvPicPr>
            <a:picLocks noChangeAspect="1"/>
          </p:cNvPicPr>
          <p:nvPr/>
        </p:nvPicPr>
        <p:blipFill>
          <a:blip r:embed="rId3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42" name="rmarkdown.png" descr="rmarkdown.png"/>
          <p:cNvPicPr>
            <a:picLocks noChangeAspect="1"/>
          </p:cNvPicPr>
          <p:nvPr/>
        </p:nvPicPr>
        <p:blipFill>
          <a:blip r:embed="rId4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43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44" name="STATISTICS IN R"/>
          <p:cNvSpPr txBox="1"/>
          <p:nvPr/>
        </p:nvSpPr>
        <p:spPr>
          <a:xfrm>
            <a:off x="10206246" y="129447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STATISTICS IN R</a:t>
            </a:r>
          </a:p>
        </p:txBody>
      </p:sp>
      <p:grpSp>
        <p:nvGrpSpPr>
          <p:cNvPr id="356" name="Group"/>
          <p:cNvGrpSpPr/>
          <p:nvPr/>
        </p:nvGrpSpPr>
        <p:grpSpPr>
          <a:xfrm>
            <a:off x="10708095" y="11621127"/>
            <a:ext cx="2989869" cy="1128300"/>
            <a:chOff x="0" y="0"/>
            <a:chExt cx="2989868" cy="1128299"/>
          </a:xfrm>
        </p:grpSpPr>
        <p:sp>
          <p:nvSpPr>
            <p:cNvPr id="357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8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9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60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61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0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62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4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"/>
          <p:cNvSpPr/>
          <p:nvPr/>
        </p:nvSpPr>
        <p:spPr>
          <a:xfrm>
            <a:off x="12116610" y="3571"/>
            <a:ext cx="10713014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8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65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66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7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9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70" name="6"/>
          <p:cNvSpPr txBox="1"/>
          <p:nvPr/>
        </p:nvSpPr>
        <p:spPr>
          <a:xfrm>
            <a:off x="380801" y="12963160"/>
            <a:ext cx="413527" cy="147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71" name="DAY 1"/>
          <p:cNvSpPr txBox="1"/>
          <p:nvPr/>
        </p:nvSpPr>
        <p:spPr>
          <a:xfrm>
            <a:off x="1973040" y="5586631"/>
            <a:ext cx="1194741" cy="55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DAY 1</a:t>
            </a:r>
          </a:p>
        </p:txBody>
      </p:sp>
      <p:sp>
        <p:nvSpPr>
          <p:cNvPr id="372" name="DAY 2"/>
          <p:cNvSpPr txBox="1"/>
          <p:nvPr/>
        </p:nvSpPr>
        <p:spPr>
          <a:xfrm>
            <a:off x="12089669" y="5586631"/>
            <a:ext cx="1194740" cy="55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DAY 2</a:t>
            </a:r>
          </a:p>
        </p:txBody>
      </p:sp>
      <p:sp>
        <p:nvSpPr>
          <p:cNvPr id="373" name="DATES: 11-10 &amp; 12-10, 2022"/>
          <p:cNvSpPr txBox="1"/>
          <p:nvPr/>
        </p:nvSpPr>
        <p:spPr>
          <a:xfrm>
            <a:off x="1968893" y="4243043"/>
            <a:ext cx="5056086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DATES: </a:t>
            </a:r>
            <a:r>
              <a:rPr b="0"/>
              <a:t>11-10 &amp; 12-10, 2022</a:t>
            </a:r>
          </a:p>
        </p:txBody>
      </p:sp>
      <p:sp>
        <p:nvSpPr>
          <p:cNvPr id="374" name="PLACE: Faculty of Health and Medical Sciences, Panum, Blegdamsvej 3B, 2200 København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PLACE:</a:t>
            </a:r>
            <a:r>
              <a:t> Faculty of Health and Medical Sciences, Panum, Blegdamsvej 3B, 2200 København</a:t>
            </a:r>
          </a:p>
        </p:txBody>
      </p:sp>
      <p:sp>
        <p:nvSpPr>
          <p:cNvPr id="375" name="08:45 - Welcome &amp; Coffee…"/>
          <p:cNvSpPr txBox="1"/>
          <p:nvPr/>
        </p:nvSpPr>
        <p:spPr>
          <a:xfrm>
            <a:off x="2094644" y="6776536"/>
            <a:ext cx="5260724" cy="558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08:45 - Welcome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Introduction to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09:40 - Rstudio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10:20 -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10:30 - tidyverse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11:00 -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14:00 - ggplot2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14:30 -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14:45 - ggplot2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16:00 - Q&amp;A - more on plotting</a:t>
            </a:r>
          </a:p>
        </p:txBody>
      </p:sp>
      <p:sp>
        <p:nvSpPr>
          <p:cNvPr id="376" name="09:00 - Rmarkdown…"/>
          <p:cNvSpPr txBox="1"/>
          <p:nvPr/>
        </p:nvSpPr>
        <p:spPr>
          <a:xfrm>
            <a:off x="12154947" y="6776536"/>
            <a:ext cx="8415509" cy="558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Rmarkdown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09:30 - Rmarkdown Exercise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10:00 - Statistics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10:30 -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10:40 - Statistics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11:10 - Statistics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Statistics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14:00 -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14:15 - R with own data (continue with exercises)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15:45 - Other cool things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16:00 - Q&amp;A - wrap up and evaluation</a:t>
            </a:r>
          </a:p>
        </p:txBody>
      </p:sp>
      <p:sp>
        <p:nvSpPr>
          <p:cNvPr id="377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95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80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96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00" name="Group"/>
          <p:cNvGrpSpPr/>
          <p:nvPr/>
        </p:nvGrpSpPr>
        <p:grpSpPr>
          <a:xfrm>
            <a:off x="7341378" y="1269836"/>
            <a:ext cx="10532301" cy="3789415"/>
            <a:chOff x="0" y="0"/>
            <a:chExt cx="10532300" cy="3789413"/>
          </a:xfrm>
        </p:grpSpPr>
        <p:sp>
          <p:nvSpPr>
            <p:cNvPr id="397" name="LET’S GET STARTED"/>
            <p:cNvSpPr txBox="1"/>
            <p:nvPr/>
          </p:nvSpPr>
          <p:spPr>
            <a:xfrm>
              <a:off x="0" y="730411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8" name="FROM EXCEL TO R"/>
            <p:cNvSpPr txBox="1"/>
            <p:nvPr/>
          </p:nvSpPr>
          <p:spPr>
            <a:xfrm>
              <a:off x="2362209" y="0"/>
              <a:ext cx="7185392" cy="675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9" name="Line"/>
            <p:cNvSpPr/>
            <p:nvPr/>
          </p:nvSpPr>
          <p:spPr>
            <a:xfrm>
              <a:off x="123798" y="284127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17716468" y="5469175"/>
            <a:ext cx="3477414" cy="3634554"/>
            <a:chOff x="0" y="0"/>
            <a:chExt cx="3477412" cy="3634553"/>
          </a:xfrm>
        </p:grpSpPr>
        <p:sp>
          <p:nvSpPr>
            <p:cNvPr id="401" name="Oval"/>
            <p:cNvSpPr/>
            <p:nvPr/>
          </p:nvSpPr>
          <p:spPr>
            <a:xfrm>
              <a:off x="0" y="2917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2" name="Oval"/>
            <p:cNvSpPr/>
            <p:nvPr/>
          </p:nvSpPr>
          <p:spPr>
            <a:xfrm>
              <a:off x="768501" y="3702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3" name="R"/>
            <p:cNvSpPr txBox="1"/>
            <p:nvPr/>
          </p:nvSpPr>
          <p:spPr>
            <a:xfrm>
              <a:off x="834361" y="0"/>
              <a:ext cx="1503896" cy="3325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05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06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4434</Words>
  <Application>Microsoft Macintosh PowerPoint</Application>
  <PresentationFormat>Custom</PresentationFormat>
  <Paragraphs>884</Paragraphs>
  <Slides>43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Calibri</vt:lpstr>
      <vt:lpstr>Calibri Light</vt:lpstr>
      <vt:lpstr>Courier</vt:lpstr>
      <vt:lpstr>Helvetica</vt:lpstr>
      <vt:lpstr>Helvetica Light</vt:lpstr>
      <vt:lpstr>Helvetica Neue</vt:lpstr>
      <vt:lpstr>Helvetica Neue Medium</vt:lpstr>
      <vt:lpstr>Lucida Grande</vt:lpstr>
      <vt:lpstr>Roboto-Medium</vt:lpstr>
      <vt:lpstr>Source Sans Pro Regular</vt:lpstr>
      <vt:lpstr>Tahoma</vt:lpstr>
      <vt:lpstr>Times Roman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Thilde Bagger Terkelsen</cp:lastModifiedBy>
  <cp:revision>1</cp:revision>
  <dcterms:modified xsi:type="dcterms:W3CDTF">2022-09-19T15:46:02Z</dcterms:modified>
</cp:coreProperties>
</file>